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1.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charts/chart2.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3.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Month before</c:v>
                </c:pt>
              </c:strCache>
            </c:strRef>
          </c:tx>
          <c:spPr>
            <a:solidFill>
              <a:srgbClr val="4D5A66"/>
            </a:solidFill>
            <a:effectLst/>
          </c:spPr>
          <c:invertIfNegative val="0"/>
          <c:dLbls>
            <c:numFmt formatCode="#,##0" sourceLinked="0"/>
            <c:txPr>
              <a:bodyPr/>
              <a:lstStyle/>
              <a:p>
                <a:pPr>
                  <a:defRPr b="0" i="0" strike="noStrike" sz="11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PRs merged</c:v>
                  </c:pt>
                  <c:pt idx="1">
                    <c:v>Deploys</c:v>
                  </c:pt>
                </c:lvl>
              </c:multiLvlStrCache>
            </c:multiLvlStrRef>
          </c:cat>
          <c:val>
            <c:numRef>
              <c:f>Sheet1!$B$2:$B$3</c:f>
              <c:numCache>
                <c:formatCode>General</c:formatCode>
                <c:ptCount val="2"/>
                <c:pt idx="0">
                  <c:v>234</c:v>
                </c:pt>
                <c:pt idx="1">
                  <c:v>219</c:v>
                </c:pt>
              </c:numCache>
            </c:numRef>
          </c:val>
        </c:ser>
        <c:ser>
          <c:idx val="1"/>
          <c:order val="1"/>
          <c:tx>
            <c:strRef>
              <c:f>Sheet1!$C$1</c:f>
              <c:strCache>
                <c:ptCount val="1"/>
                <c:pt idx="0">
                  <c:v>Last month</c:v>
                </c:pt>
              </c:strCache>
            </c:strRef>
          </c:tx>
          <c:spPr>
            <a:solidFill>
              <a:srgbClr val="67C3EA"/>
            </a:solidFill>
            <a:effectLst/>
          </c:spPr>
          <c:invertIfNegative val="0"/>
          <c:dLbls>
            <c:numFmt formatCode="#,##0" sourceLinked="0"/>
            <c:txPr>
              <a:bodyPr/>
              <a:lstStyle/>
              <a:p>
                <a:pPr>
                  <a:defRPr b="0" i="0" strike="noStrike" sz="11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PRs merged</c:v>
                  </c:pt>
                  <c:pt idx="1">
                    <c:v>Deploys</c:v>
                  </c:pt>
                </c:lvl>
              </c:multiLvlStrCache>
            </c:multiLvlStrRef>
          </c:cat>
          <c:val>
            <c:numRef>
              <c:f>Sheet1!$C$2:$C$3</c:f>
              <c:numCache>
                <c:formatCode>General</c:formatCode>
                <c:ptCount val="2"/>
                <c:pt idx="0">
                  <c:v>352</c:v>
                </c:pt>
                <c:pt idx="1">
                  <c:v>176</c:v>
                </c:pt>
              </c:numCache>
            </c:numRef>
          </c:val>
        </c:ser>
        <c:dLbls>
          <c:numFmt formatCode="#,##0" sourceLinked="0"/>
          <c:txPr>
            <a:bodyPr/>
            <a:lstStyle/>
            <a:p>
              <a:pPr>
                <a:defRPr b="0" i="0" strike="noStrike" sz="1100" u="none">
                  <a:solidFill>
                    <a:srgbClr val="FFFFFF"/>
                  </a:solidFill>
                  <a:latin typeface="IBM Plex Mono"/>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A8ADA1"/>
                </a:solidFill>
                <a:latin typeface="IBM Plex Mono"/>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A8ADA1"/>
              </a:solidFill>
              <a:latin typeface="Inter"/>
              <a:cs typeface="Inter"/>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percentStacked"/>
        <c:varyColors val="0"/>
        <c:ser>
          <c:idx val="0"/>
          <c:order val="0"/>
          <c:tx>
            <c:strRef>
              <c:f>Sheet1!$B$1</c:f>
              <c:strCache>
                <c:ptCount val="1"/>
                <c:pt idx="0">
                  <c:v>New things</c:v>
                </c:pt>
              </c:strCache>
            </c:strRef>
          </c:tx>
          <c:spPr>
            <a:solidFill>
              <a:srgbClr val="67C3EA"/>
            </a:solidFill>
            <a:effectLst/>
          </c:spPr>
          <c:invertIfNegative val="0"/>
          <c:dLbls>
            <c:numFmt formatCode="0&quot;%&quot;" sourceLinked="0"/>
            <c:txPr>
              <a:bodyPr/>
              <a:lstStyle/>
              <a:p>
                <a:pPr>
                  <a:defRPr b="0" i="0" strike="noStrike" sz="1100" u="none">
                    <a:solidFill>
                      <a:srgbClr val="112333"/>
                    </a:solidFill>
                    <a:latin typeface="IBM Plex Mono"/>
                  </a:defRPr>
                </a:pPr>
              </a:p>
            </c:txPr>
            <c:dLblPos val="ctr"/>
            <c:showLegendKey val="0"/>
            <c:showVal val="1"/>
            <c:showCatName val="0"/>
            <c:showSerName val="0"/>
            <c:showPercent val="0"/>
            <c:showBubbleSize val="0"/>
            <c:showLeaderLines val="0"/>
          </c:dLbls>
          <c:cat>
            <c:multiLvlStrRef>
              <c:f>Sheet1!$A$2:$A$3</c:f>
              <c:multiLvlStrCache>
                <c:ptCount val="2"/>
                <c:lvl>
                  <c:pt idx="0">
                    <c:v>Month before</c:v>
                  </c:pt>
                  <c:pt idx="1">
                    <c:v>Last month</c:v>
                  </c:pt>
                </c:lvl>
              </c:multiLvlStrCache>
            </c:multiLvlStrRef>
          </c:cat>
          <c:val>
            <c:numRef>
              <c:f>Sheet1!$B$2:$B$3</c:f>
              <c:numCache>
                <c:formatCode>General</c:formatCode>
                <c:ptCount val="2"/>
                <c:pt idx="0">
                  <c:v>46</c:v>
                </c:pt>
                <c:pt idx="1">
                  <c:v>15</c:v>
                </c:pt>
              </c:numCache>
            </c:numRef>
          </c:val>
        </c:ser>
        <c:ser>
          <c:idx val="1"/>
          <c:order val="1"/>
          <c:tx>
            <c:strRef>
              <c:f>Sheet1!$C$1</c:f>
              <c:strCache>
                <c:ptCount val="1"/>
                <c:pt idx="0">
                  <c:v>Improve things</c:v>
                </c:pt>
              </c:strCache>
            </c:strRef>
          </c:tx>
          <c:spPr>
            <a:solidFill>
              <a:srgbClr val="FFD921"/>
            </a:solidFill>
            <a:effectLst/>
          </c:spPr>
          <c:invertIfNegative val="0"/>
          <c:dLbls>
            <c:numFmt formatCode="0&quot;%&quot;" sourceLinked="0"/>
            <c:txPr>
              <a:bodyPr/>
              <a:lstStyle/>
              <a:p>
                <a:pPr>
                  <a:defRPr b="0" i="0" strike="noStrike" sz="1100" u="none">
                    <a:solidFill>
                      <a:srgbClr val="112333"/>
                    </a:solidFill>
                    <a:latin typeface="IBM Plex Mono"/>
                  </a:defRPr>
                </a:pPr>
              </a:p>
            </c:txPr>
            <c:dLblPos val="ctr"/>
            <c:showLegendKey val="0"/>
            <c:showVal val="1"/>
            <c:showCatName val="0"/>
            <c:showSerName val="0"/>
            <c:showPercent val="0"/>
            <c:showBubbleSize val="0"/>
            <c:showLeaderLines val="0"/>
          </c:dLbls>
          <c:cat>
            <c:multiLvlStrRef>
              <c:f>Sheet1!$A$2:$A$3</c:f>
              <c:multiLvlStrCache>
                <c:ptCount val="2"/>
                <c:lvl>
                  <c:pt idx="0">
                    <c:v>Month before</c:v>
                  </c:pt>
                  <c:pt idx="1">
                    <c:v>Last month</c:v>
                  </c:pt>
                </c:lvl>
              </c:multiLvlStrCache>
            </c:multiLvlStrRef>
          </c:cat>
          <c:val>
            <c:numRef>
              <c:f>Sheet1!$C$2:$C$3</c:f>
              <c:numCache>
                <c:formatCode>General</c:formatCode>
                <c:ptCount val="2"/>
                <c:pt idx="0">
                  <c:v>19</c:v>
                </c:pt>
                <c:pt idx="1">
                  <c:v>45</c:v>
                </c:pt>
              </c:numCache>
            </c:numRef>
          </c:val>
        </c:ser>
        <c:ser>
          <c:idx val="2"/>
          <c:order val="2"/>
          <c:tx>
            <c:strRef>
              <c:f>Sheet1!$D$1</c:f>
              <c:strCache>
                <c:ptCount val="1"/>
                <c:pt idx="0">
                  <c:v>Keep the lights on</c:v>
                </c:pt>
              </c:strCache>
            </c:strRef>
          </c:tx>
          <c:spPr>
            <a:solidFill>
              <a:srgbClr val="F29138"/>
            </a:solidFill>
            <a:effectLst/>
          </c:spPr>
          <c:invertIfNegative val="0"/>
          <c:dLbls>
            <c:numFmt formatCode="0&quot;%&quot;" sourceLinked="0"/>
            <c:txPr>
              <a:bodyPr/>
              <a:lstStyle/>
              <a:p>
                <a:pPr>
                  <a:defRPr b="0" i="0" strike="noStrike" sz="1100" u="none">
                    <a:solidFill>
                      <a:srgbClr val="112333"/>
                    </a:solidFill>
                    <a:latin typeface="IBM Plex Mono"/>
                  </a:defRPr>
                </a:pPr>
              </a:p>
            </c:txPr>
            <c:dLblPos val="ctr"/>
            <c:showLegendKey val="0"/>
            <c:showVal val="1"/>
            <c:showCatName val="0"/>
            <c:showSerName val="0"/>
            <c:showPercent val="0"/>
            <c:showBubbleSize val="0"/>
            <c:showLeaderLines val="0"/>
          </c:dLbls>
          <c:cat>
            <c:multiLvlStrRef>
              <c:f>Sheet1!$A$2:$A$3</c:f>
              <c:multiLvlStrCache>
                <c:ptCount val="2"/>
                <c:lvl>
                  <c:pt idx="0">
                    <c:v>Month before</c:v>
                  </c:pt>
                  <c:pt idx="1">
                    <c:v>Last month</c:v>
                  </c:pt>
                </c:lvl>
              </c:multiLvlStrCache>
            </c:multiLvlStrRef>
          </c:cat>
          <c:val>
            <c:numRef>
              <c:f>Sheet1!$D$2:$D$3</c:f>
              <c:numCache>
                <c:formatCode>General</c:formatCode>
                <c:ptCount val="2"/>
                <c:pt idx="0">
                  <c:v>31</c:v>
                </c:pt>
                <c:pt idx="1">
                  <c:v>29</c:v>
                </c:pt>
              </c:numCache>
            </c:numRef>
          </c:val>
        </c:ser>
        <c:ser>
          <c:idx val="3"/>
          <c:order val="3"/>
          <c:tx>
            <c:strRef>
              <c:f>Sheet1!$E$1</c:f>
              <c:strCache>
                <c:ptCount val="1"/>
                <c:pt idx="0">
                  <c:v>Productivity</c:v>
                </c:pt>
              </c:strCache>
            </c:strRef>
          </c:tx>
          <c:spPr>
            <a:solidFill>
              <a:srgbClr val="EAEBE8"/>
            </a:solidFill>
            <a:effectLst/>
          </c:spPr>
          <c:invertIfNegative val="0"/>
          <c:dLbls>
            <c:numFmt formatCode="0&quot;%&quot;" sourceLinked="0"/>
            <c:txPr>
              <a:bodyPr/>
              <a:lstStyle/>
              <a:p>
                <a:pPr>
                  <a:defRPr b="0" i="0" strike="noStrike" sz="1100" u="none">
                    <a:solidFill>
                      <a:srgbClr val="112333"/>
                    </a:solidFill>
                    <a:latin typeface="IBM Plex Mono"/>
                  </a:defRPr>
                </a:pPr>
              </a:p>
            </c:txPr>
            <c:dLblPos val="ctr"/>
            <c:showLegendKey val="0"/>
            <c:showVal val="1"/>
            <c:showCatName val="0"/>
            <c:showSerName val="0"/>
            <c:showPercent val="0"/>
            <c:showBubbleSize val="0"/>
            <c:showLeaderLines val="0"/>
          </c:dLbls>
          <c:cat>
            <c:multiLvlStrRef>
              <c:f>Sheet1!$A$2:$A$3</c:f>
              <c:multiLvlStrCache>
                <c:ptCount val="2"/>
                <c:lvl>
                  <c:pt idx="0">
                    <c:v>Month before</c:v>
                  </c:pt>
                  <c:pt idx="1">
                    <c:v>Last month</c:v>
                  </c:pt>
                </c:lvl>
              </c:multiLvlStrCache>
            </c:multiLvlStrRef>
          </c:cat>
          <c:val>
            <c:numRef>
              <c:f>Sheet1!$E$2:$E$3</c:f>
              <c:numCache>
                <c:formatCode>General</c:formatCode>
                <c:ptCount val="2"/>
                <c:pt idx="0">
                  <c:v>4</c:v>
                </c:pt>
                <c:pt idx="1">
                  <c:v>11</c:v>
                </c:pt>
              </c:numCache>
            </c:numRef>
          </c:val>
        </c:ser>
        <c:dLbls>
          <c:numFmt formatCode="0&quot;%&quot;" sourceLinked="0"/>
          <c:txPr>
            <a:bodyPr/>
            <a:lstStyle/>
            <a:p>
              <a:pPr>
                <a:defRPr b="0" i="0" strike="noStrike" sz="1100" u="none">
                  <a:solidFill>
                    <a:srgbClr val="112333"/>
                  </a:solidFill>
                  <a:latin typeface="IBM Plex Mono"/>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FFFFFF"/>
                </a:solidFill>
                <a:latin typeface="IBM Plex Mono"/>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solidFill>
                <a:srgbClr val="A8ADA1"/>
              </a:solidFill>
              <a:latin typeface="Inter"/>
              <a:cs typeface="Inter"/>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Committed</c:v>
                </c:pt>
              </c:strCache>
            </c:strRef>
          </c:tx>
          <c:spPr>
            <a:solidFill>
              <a:srgbClr val="4D5A66"/>
            </a:solidFill>
            <a:effectLst/>
          </c:spPr>
          <c:invertIfNegative val="0"/>
          <c:dLbls>
            <c:numFmt formatCode="#,##0" sourceLinked="0"/>
            <c:txPr>
              <a:bodyPr/>
              <a:lstStyle/>
              <a:p>
                <a:pPr>
                  <a:defRPr b="0" i="0" strike="noStrike" sz="11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Cycle 51 (month before)</c:v>
                  </c:pt>
                  <c:pt idx="1">
                    <c:v>Cycle 52 (last month)</c:v>
                  </c:pt>
                </c:lvl>
              </c:multiLvlStrCache>
            </c:multiLvlStrRef>
          </c:cat>
          <c:val>
            <c:numRef>
              <c:f>Sheet1!$B$2:$B$3</c:f>
              <c:numCache>
                <c:formatCode>General</c:formatCode>
                <c:ptCount val="2"/>
                <c:pt idx="0">
                  <c:v>66</c:v>
                </c:pt>
                <c:pt idx="1">
                  <c:v>36</c:v>
                </c:pt>
              </c:numCache>
            </c:numRef>
          </c:val>
        </c:ser>
        <c:ser>
          <c:idx val="1"/>
          <c:order val="1"/>
          <c:tx>
            <c:strRef>
              <c:f>Sheet1!$C$1</c:f>
              <c:strCache>
                <c:ptCount val="1"/>
                <c:pt idx="0">
                  <c:v>Completed</c:v>
                </c:pt>
              </c:strCache>
            </c:strRef>
          </c:tx>
          <c:spPr>
            <a:solidFill>
              <a:srgbClr val="67C3EA"/>
            </a:solidFill>
            <a:effectLst/>
          </c:spPr>
          <c:invertIfNegative val="0"/>
          <c:dLbls>
            <c:numFmt formatCode="#,##0" sourceLinked="0"/>
            <c:txPr>
              <a:bodyPr/>
              <a:lstStyle/>
              <a:p>
                <a:pPr>
                  <a:defRPr b="0" i="0" strike="noStrike" sz="1100" u="none">
                    <a:solidFill>
                      <a:srgbClr val="FFFFFF"/>
                    </a:solidFill>
                    <a:latin typeface="IBM Plex Mono"/>
                  </a:defRPr>
                </a:pPr>
              </a:p>
            </c:txPr>
            <c:showLegendKey val="0"/>
            <c:showVal val="1"/>
            <c:showCatName val="0"/>
            <c:showSerName val="0"/>
            <c:showPercent val="0"/>
            <c:showBubbleSize val="0"/>
            <c:showLeaderLines val="0"/>
          </c:dLbls>
          <c:cat>
            <c:multiLvlStrRef>
              <c:f>Sheet1!$A$2:$A$3</c:f>
              <c:multiLvlStrCache>
                <c:ptCount val="2"/>
                <c:lvl>
                  <c:pt idx="0">
                    <c:v>Cycle 51 (month before)</c:v>
                  </c:pt>
                  <c:pt idx="1">
                    <c:v>Cycle 52 (last month)</c:v>
                  </c:pt>
                </c:lvl>
              </c:multiLvlStrCache>
            </c:multiLvlStrRef>
          </c:cat>
          <c:val>
            <c:numRef>
              <c:f>Sheet1!$C$2:$C$3</c:f>
              <c:numCache>
                <c:formatCode>General</c:formatCode>
                <c:ptCount val="2"/>
                <c:pt idx="0">
                  <c:v>59</c:v>
                </c:pt>
                <c:pt idx="1">
                  <c:v>24</c:v>
                </c:pt>
              </c:numCache>
            </c:numRef>
          </c:val>
        </c:ser>
        <c:dLbls>
          <c:numFmt formatCode="#,##0" sourceLinked="0"/>
          <c:txPr>
            <a:bodyPr/>
            <a:lstStyle/>
            <a:p>
              <a:pPr>
                <a:defRPr b="0" i="0" strike="noStrike" sz="1100" u="none">
                  <a:solidFill>
                    <a:srgbClr val="FFFFFF"/>
                  </a:solidFill>
                  <a:latin typeface="IBM Plex Mono"/>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A8ADA1"/>
                </a:solidFill>
                <a:latin typeface="IBM Plex Mono"/>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A8ADA1"/>
              </a:solidFill>
              <a:latin typeface="Inter"/>
              <a:cs typeface="Inter"/>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Headline: volume is up, the mix of work changed, predictability dipped.
Supporting numbers (all squads, last month vs the month before):
- PRs merged: 352 vs 234 (+50%). PRs opened: 367 vs 242.
- Engineering Investment, new things: 15% vs 46%. Improve things: 45% vs 19%.
- Planning accuracy: 66.7% vs 89.4%.
The rest of the deck explains each of the three and ends with one decision I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we shipping? Yes: 352 PRs merged vs 234 (+50%). Deploys went the other way: 176 vs 219 (-20%). That is 2.0 PRs per deploy vs 1.1, so each release carries about twice as much change.
Are we stable? Change failure rate 2.8% vs 1.4%. Still low, but it doubled in the same month releases got bigger. Mean time to recovery 1d 23h 21m vs 2d 23h 47m: a day faster, still about two days.
Benchmarks (industry tiers, context only): deployment frequency Elite both months; PRs merged per player-week 13.25 (Elite) vs 7.55 (Elite); PR cycle time High last month (2d 4h), Elite the month before (22h 9m).
Data gap: the month-before PR Cycle Time breakdown returned no deploy time ("-"), so its 22h 9m excludes the merge-to-production wait and the latest 2d 4h includes 1d 10h of it. The tier drop from Elite to High is a measurement change, not a slowdown. Coding + pickup + review: 15h 53m last month vs 22h 0m the month before.
Data gap: per-squad DORA returns 0% change failure rate and 0 recovery time for every squad while the org-wide number is 2.8%, so I cannot attribute failures to a squad. App and Support share one repository and show identical deploy numbers. GTM has no deploys tracked.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Engineering Investment, all squads, % of issues. Last month: new things 15, improve things 45, keep the lights on 29, productivity 11. Month before: new 46, improve 19, KTLO 31, productivity 4.
Allocation, all squads. Last month: roadmap 68, unplanned/opportunities 29, maintenance planned 0, maintenance unplanned 3. Month before: roadmap 65, unplanned 35, maintenance 0 and 0.
Per squad. App: new 70 -&gt; 30, improve 26 -&gt; 63, productivity 4 -&gt; 7. Support: KTLO 96 -&gt; 59, improve 4 -&gt; 41, new 0 both months.
Benchmarks: innovation investment is 15% (Low tier) last month vs 46% (High tier) the month before.
Business reading: this is what the month after a launch looks like. It is a cost question only if it stays here: at 15% we are not placing new bets. That is the decision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Sprints (all squads, by issues). Cycle 51: 66 committed, 59 completed, 89.4%. Cycle 52: 36 committed, 24 completed, 66.7%. Not completed: 7 in Cycle 51, 12 in Cycle 52.
Planning Accuracy: 66.6667 for last month, 89.3939 for the month before (66.7% and 89.4% in Benchmarks). Benchmarks: planning accuracy tier went from Elite to High.
Why I do not read this as an interrupt problem: Allocation shows unplanned work down (35% -&gt; 29%) and roadmap share up (65% -&gt; 68%). At the same time issues resolved per player-week went from 5.55 to 11.7 and issue cycle time from 5.1 days to 1.4 days. The team is closing a lot of small work quickly, outside the cycle commitment.
Business consequence: a date we give for planned work was far more reliable the month before than last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Predictability. Cycle 52: 36 committed, 24 completed (66.7%); Cycle 51: 66 committed, 59 completed (89.4%). Issues resolved per player-week 11.7 vs 5.55. Unplanned allocation 29% vs 35%.
2. Stability. Deploys 176 vs 219 (-20%); PRs merged 352 vs 234 (+50%); 2.0 PRs per deploy vs 1.1. Change failure rate 2.8% vs 1.4%. MTTR 1d 23h 21m vs 2d 23h 47m. The latest PR Cycle Time breakdown shows merged work waiting 1d 10h for release. I cannot say which squad the failures belong to: per-squad DORA returns 0% for all of them.
3. Investment mix. New things 15% vs 46%; improve things 45% vs 19%. Benchmarks innovation investment: Low (15%) vs High (46%). App squad alone: new things 30% vs 70%.
Going well, for balance: throughput +50%, deployment frequency Elite, recovery a day faster, like-for-like cycle time down from 22h 0m to 15h 53m.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decision: the share of engineering effort that goes to new things vs improving existing things.
Reference points from Engineering Investment (all squads). Last month: new 15 / improve 45 / KTLO 29 / productivity 11. Month before: new 46 / improve 19 / KTLO 31 / productivity 4. KTLO is steady (29 and 31), so the real trade is between new and improve.
Why it is leadership's call: the data shows the mix moved, not whether it should have. That depends on what we promised customers and what the roadmap needs next quarter.
What I will do with the answer: set the cycle commitment to match it, which is also the fix for the planning accuracy drop (66.7% vs 89.4%).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12333"/>
        </a:solidFill>
      </p:bgPr>
    </p:bg>
    <p:spTree>
      <p:nvGrpSpPr>
        <p:cNvPr id="1" name=""/>
        <p:cNvGrpSpPr/>
        <p:nvPr/>
      </p:nvGrpSpPr>
      <p:grpSpPr>
        <a:xfrm>
          <a:off x="0" y="0"/>
          <a:ext cx="0" cy="0"/>
          <a:chOff x="0" y="0"/>
          <a:chExt cx="0" cy="0"/>
        </a:xfrm>
      </p:grpSpPr>
      <p:sp>
        <p:nvSpPr>
          <p:cNvPr id="2" name="Shape 0"/>
          <p:cNvSpPr/>
          <p:nvPr/>
        </p:nvSpPr>
        <p:spPr>
          <a:xfrm>
            <a:off x="274320" y="274320"/>
            <a:ext cx="411480" cy="27432"/>
          </a:xfrm>
          <a:prstGeom prst="rect">
            <a:avLst/>
          </a:prstGeom>
          <a:solidFill>
            <a:srgbClr val="FFD921">
              <a:alpha val="45000"/>
            </a:srgbClr>
          </a:solidFill>
          <a:ln w="12700">
            <a:solidFill>
              <a:srgbClr val="FFD921">
                <a:alpha val="45000"/>
              </a:srgbClr>
            </a:solidFill>
            <a:prstDash val="solid"/>
          </a:ln>
        </p:spPr>
      </p:sp>
      <p:sp>
        <p:nvSpPr>
          <p:cNvPr id="3" name="Shape 1"/>
          <p:cNvSpPr/>
          <p:nvPr/>
        </p:nvSpPr>
        <p:spPr>
          <a:xfrm>
            <a:off x="274320" y="274320"/>
            <a:ext cx="27432" cy="411480"/>
          </a:xfrm>
          <a:prstGeom prst="rect">
            <a:avLst/>
          </a:prstGeom>
          <a:solidFill>
            <a:srgbClr val="FFD921">
              <a:alpha val="45000"/>
            </a:srgbClr>
          </a:solidFill>
          <a:ln w="12700">
            <a:solidFill>
              <a:srgbClr val="FFD921">
                <a:alpha val="45000"/>
              </a:srgbClr>
            </a:solidFill>
            <a:prstDash val="solid"/>
          </a:ln>
        </p:spPr>
      </p:sp>
      <p:sp>
        <p:nvSpPr>
          <p:cNvPr id="4" name="Shape 2"/>
          <p:cNvSpPr/>
          <p:nvPr/>
        </p:nvSpPr>
        <p:spPr>
          <a:xfrm>
            <a:off x="8458200" y="274320"/>
            <a:ext cx="411480" cy="27432"/>
          </a:xfrm>
          <a:prstGeom prst="rect">
            <a:avLst/>
          </a:prstGeom>
          <a:solidFill>
            <a:srgbClr val="FFD921">
              <a:alpha val="45000"/>
            </a:srgbClr>
          </a:solidFill>
          <a:ln w="12700">
            <a:solidFill>
              <a:srgbClr val="FFD921">
                <a:alpha val="45000"/>
              </a:srgbClr>
            </a:solidFill>
            <a:prstDash val="solid"/>
          </a:ln>
        </p:spPr>
      </p:sp>
      <p:sp>
        <p:nvSpPr>
          <p:cNvPr id="5" name="Shape 3"/>
          <p:cNvSpPr/>
          <p:nvPr/>
        </p:nvSpPr>
        <p:spPr>
          <a:xfrm>
            <a:off x="8842248" y="274320"/>
            <a:ext cx="27432" cy="411480"/>
          </a:xfrm>
          <a:prstGeom prst="rect">
            <a:avLst/>
          </a:prstGeom>
          <a:solidFill>
            <a:srgbClr val="FFD921">
              <a:alpha val="45000"/>
            </a:srgbClr>
          </a:solidFill>
          <a:ln w="12700">
            <a:solidFill>
              <a:srgbClr val="FFD921">
                <a:alpha val="45000"/>
              </a:srgbClr>
            </a:solidFill>
            <a:prstDash val="solid"/>
          </a:ln>
        </p:spPr>
      </p:sp>
      <p:sp>
        <p:nvSpPr>
          <p:cNvPr id="6" name="Shape 4"/>
          <p:cNvSpPr/>
          <p:nvPr/>
        </p:nvSpPr>
        <p:spPr>
          <a:xfrm>
            <a:off x="274320" y="4841748"/>
            <a:ext cx="411480" cy="27432"/>
          </a:xfrm>
          <a:prstGeom prst="rect">
            <a:avLst/>
          </a:prstGeom>
          <a:solidFill>
            <a:srgbClr val="FFD921">
              <a:alpha val="45000"/>
            </a:srgbClr>
          </a:solidFill>
          <a:ln w="12700">
            <a:solidFill>
              <a:srgbClr val="FFD921">
                <a:alpha val="45000"/>
              </a:srgbClr>
            </a:solidFill>
            <a:prstDash val="solid"/>
          </a:ln>
        </p:spPr>
      </p:sp>
      <p:sp>
        <p:nvSpPr>
          <p:cNvPr id="7" name="Shape 5"/>
          <p:cNvSpPr/>
          <p:nvPr/>
        </p:nvSpPr>
        <p:spPr>
          <a:xfrm>
            <a:off x="274320" y="4457700"/>
            <a:ext cx="27432" cy="411480"/>
          </a:xfrm>
          <a:prstGeom prst="rect">
            <a:avLst/>
          </a:prstGeom>
          <a:solidFill>
            <a:srgbClr val="FFD921">
              <a:alpha val="45000"/>
            </a:srgbClr>
          </a:solidFill>
          <a:ln w="12700">
            <a:solidFill>
              <a:srgbClr val="FFD921">
                <a:alpha val="45000"/>
              </a:srgbClr>
            </a:solidFill>
            <a:prstDash val="solid"/>
          </a:ln>
        </p:spPr>
      </p:sp>
      <p:sp>
        <p:nvSpPr>
          <p:cNvPr id="8" name="Shape 6"/>
          <p:cNvSpPr/>
          <p:nvPr/>
        </p:nvSpPr>
        <p:spPr>
          <a:xfrm>
            <a:off x="8458200" y="4841748"/>
            <a:ext cx="411480" cy="27432"/>
          </a:xfrm>
          <a:prstGeom prst="rect">
            <a:avLst/>
          </a:prstGeom>
          <a:solidFill>
            <a:srgbClr val="FFD921">
              <a:alpha val="45000"/>
            </a:srgbClr>
          </a:solidFill>
          <a:ln w="12700">
            <a:solidFill>
              <a:srgbClr val="FFD921">
                <a:alpha val="45000"/>
              </a:srgbClr>
            </a:solidFill>
            <a:prstDash val="solid"/>
          </a:ln>
        </p:spPr>
      </p:sp>
      <p:sp>
        <p:nvSpPr>
          <p:cNvPr id="9" name="Shape 7"/>
          <p:cNvSpPr/>
          <p:nvPr/>
        </p:nvSpPr>
        <p:spPr>
          <a:xfrm>
            <a:off x="8842248" y="4457700"/>
            <a:ext cx="27432" cy="411480"/>
          </a:xfrm>
          <a:prstGeom prst="rect">
            <a:avLst/>
          </a:prstGeom>
          <a:solidFill>
            <a:srgbClr val="FFD921">
              <a:alpha val="45000"/>
            </a:srgbClr>
          </a:solidFill>
          <a:ln w="12700">
            <a:solidFill>
              <a:srgbClr val="FFD921">
                <a:alpha val="45000"/>
              </a:srgbClr>
            </a:solidFill>
            <a:prstDash val="solid"/>
          </a:ln>
        </p:spPr>
      </p:sp>
      <p:sp>
        <p:nvSpPr>
          <p:cNvPr id="10" name="Text 8"/>
          <p:cNvSpPr txBox="1"/>
          <p:nvPr/>
        </p:nvSpPr>
        <p:spPr>
          <a:xfrm>
            <a:off x="548640" y="457200"/>
            <a:ext cx="2651760" cy="256032"/>
          </a:xfrm>
          <a:prstGeom prst="rect">
            <a:avLst/>
          </a:prstGeom>
          <a:solidFill>
            <a:srgbClr val="D9F0FA"/>
          </a:solidFill>
          <a:ln/>
        </p:spPr>
        <p:txBody>
          <a:bodyPr wrap="square" lIns="0" tIns="0" rIns="0" bIns="0" rtlCol="0" anchor="ctr"/>
          <a:lstStyle/>
          <a:p>
            <a:pPr algn="ctr" indent="0" marL="0">
              <a:buNone/>
            </a:pPr>
            <a:r>
              <a:rPr lang="en-US" sz="950" b="1" spc="150" kern="0" dirty="0">
                <a:solidFill>
                  <a:srgbClr val="112333"/>
                </a:solidFill>
                <a:latin typeface="IBM Plex Mono" pitchFamily="34" charset="0"/>
                <a:ea typeface="IBM Plex Mono" pitchFamily="34" charset="-122"/>
                <a:cs typeface="IBM Plex Mono" pitchFamily="34" charset="-120"/>
              </a:rPr>
              <a:t>MONTHLY ENGINEERING UPDATE</a:t>
            </a:r>
            <a:endParaRPr lang="en-US" sz="950" dirty="0"/>
          </a:p>
        </p:txBody>
      </p:sp>
      <p:sp>
        <p:nvSpPr>
          <p:cNvPr id="11" name="Text 9"/>
          <p:cNvSpPr txBox="1"/>
          <p:nvPr/>
        </p:nvSpPr>
        <p:spPr>
          <a:xfrm>
            <a:off x="548640" y="914400"/>
            <a:ext cx="8046720" cy="1371600"/>
          </a:xfrm>
          <a:prstGeom prst="rect">
            <a:avLst/>
          </a:prstGeom>
          <a:noFill/>
          <a:ln/>
        </p:spPr>
        <p:txBody>
          <a:bodyPr wrap="square" lIns="0" tIns="0" rIns="0" bIns="0" rtlCol="0" anchor="t"/>
          <a:lstStyle/>
          <a:p>
            <a:pPr indent="0" marL="0">
              <a:buNone/>
            </a:pPr>
            <a:r>
              <a:rPr lang="en-US" sz="2900" b="1" dirty="0">
                <a:solidFill>
                  <a:srgbClr val="FFFFFF"/>
                </a:solidFill>
                <a:latin typeface="IBM Plex Mono" pitchFamily="34" charset="0"/>
                <a:ea typeface="IBM Plex Mono" pitchFamily="34" charset="-122"/>
                <a:cs typeface="IBM Plex Mono" pitchFamily="34" charset="-120"/>
              </a:rPr>
              <a:t>We shipped 50% more than the month before. Less of it was new.</a:t>
            </a:r>
            <a:endParaRPr lang="en-US" sz="2900" dirty="0"/>
          </a:p>
        </p:txBody>
      </p:sp>
      <p:sp>
        <p:nvSpPr>
          <p:cNvPr id="12" name="Shape 10"/>
          <p:cNvSpPr/>
          <p:nvPr/>
        </p:nvSpPr>
        <p:spPr>
          <a:xfrm>
            <a:off x="548640" y="2743200"/>
            <a:ext cx="2560320" cy="1600200"/>
          </a:xfrm>
          <a:prstGeom prst="rect">
            <a:avLst/>
          </a:prstGeom>
          <a:solidFill>
            <a:srgbClr val="0D1A26"/>
          </a:solidFill>
          <a:ln w="9525">
            <a:solidFill>
              <a:srgbClr val="22384B"/>
            </a:solidFill>
            <a:prstDash val="solid"/>
          </a:ln>
        </p:spPr>
      </p:sp>
      <p:sp>
        <p:nvSpPr>
          <p:cNvPr id="13" name="Text 11"/>
          <p:cNvSpPr txBox="1"/>
          <p:nvPr/>
        </p:nvSpPr>
        <p:spPr>
          <a:xfrm>
            <a:off x="777240" y="2880360"/>
            <a:ext cx="2103120" cy="685800"/>
          </a:xfrm>
          <a:prstGeom prst="rect">
            <a:avLst/>
          </a:prstGeom>
          <a:noFill/>
          <a:ln/>
        </p:spPr>
        <p:txBody>
          <a:bodyPr wrap="square" lIns="0" tIns="0" rIns="0" bIns="0" rtlCol="0" anchor="ctr"/>
          <a:lstStyle/>
          <a:p>
            <a:pPr indent="0" marL="0">
              <a:buNone/>
            </a:pPr>
            <a:r>
              <a:rPr lang="en-US" sz="3600" b="1" dirty="0">
                <a:solidFill>
                  <a:srgbClr val="67C3EA"/>
                </a:solidFill>
                <a:latin typeface="IBM Plex Mono" pitchFamily="34" charset="0"/>
                <a:ea typeface="IBM Plex Mono" pitchFamily="34" charset="-122"/>
                <a:cs typeface="IBM Plex Mono" pitchFamily="34" charset="-120"/>
              </a:rPr>
              <a:t>352</a:t>
            </a:r>
            <a:endParaRPr lang="en-US" sz="3600" dirty="0"/>
          </a:p>
        </p:txBody>
      </p:sp>
      <p:sp>
        <p:nvSpPr>
          <p:cNvPr id="14" name="Text 12"/>
          <p:cNvSpPr txBox="1"/>
          <p:nvPr/>
        </p:nvSpPr>
        <p:spPr>
          <a:xfrm>
            <a:off x="777240" y="3584448"/>
            <a:ext cx="2103120" cy="274320"/>
          </a:xfrm>
          <a:prstGeom prst="rect">
            <a:avLst/>
          </a:prstGeom>
          <a:noFill/>
          <a:ln/>
        </p:spPr>
        <p:txBody>
          <a:bodyPr wrap="square" lIns="0" tIns="0" rIns="0" bIns="0" rtlCol="0" anchor="ctr"/>
          <a:lstStyle/>
          <a:p>
            <a:pPr indent="0" marL="0">
              <a:buNone/>
            </a:pPr>
            <a:r>
              <a:rPr lang="en-US" sz="1400" dirty="0">
                <a:solidFill>
                  <a:srgbClr val="FFFFFF"/>
                </a:solidFill>
                <a:latin typeface="Inter" pitchFamily="34" charset="0"/>
                <a:ea typeface="Inter" pitchFamily="34" charset="-122"/>
                <a:cs typeface="Inter" pitchFamily="34" charset="-120"/>
              </a:rPr>
              <a:t>PRs merged</a:t>
            </a:r>
            <a:endParaRPr lang="en-US" sz="1400" dirty="0"/>
          </a:p>
        </p:txBody>
      </p:sp>
      <p:sp>
        <p:nvSpPr>
          <p:cNvPr id="15" name="Text 13"/>
          <p:cNvSpPr txBox="1"/>
          <p:nvPr/>
        </p:nvSpPr>
        <p:spPr>
          <a:xfrm>
            <a:off x="777240" y="3877056"/>
            <a:ext cx="2103120" cy="274320"/>
          </a:xfrm>
          <a:prstGeom prst="rect">
            <a:avLst/>
          </a:prstGeom>
          <a:noFill/>
          <a:ln/>
        </p:spPr>
        <p:txBody>
          <a:bodyPr wrap="square" lIns="0" tIns="0" rIns="0" bIns="0" rtlCol="0" anchor="ctr"/>
          <a:lstStyle/>
          <a:p>
            <a:pPr indent="0" marL="0">
              <a:buNone/>
            </a:pPr>
            <a:r>
              <a:rPr lang="en-US" sz="1200" dirty="0">
                <a:solidFill>
                  <a:srgbClr val="A8ADA1"/>
                </a:solidFill>
                <a:latin typeface="Inter" pitchFamily="34" charset="0"/>
                <a:ea typeface="Inter" pitchFamily="34" charset="-122"/>
                <a:cs typeface="Inter" pitchFamily="34" charset="-120"/>
              </a:rPr>
              <a:t>234 the month before</a:t>
            </a:r>
            <a:endParaRPr lang="en-US" sz="1200" dirty="0"/>
          </a:p>
        </p:txBody>
      </p:sp>
      <p:sp>
        <p:nvSpPr>
          <p:cNvPr id="16" name="Shape 14"/>
          <p:cNvSpPr/>
          <p:nvPr/>
        </p:nvSpPr>
        <p:spPr>
          <a:xfrm>
            <a:off x="3291840" y="2743200"/>
            <a:ext cx="2560320" cy="1600200"/>
          </a:xfrm>
          <a:prstGeom prst="rect">
            <a:avLst/>
          </a:prstGeom>
          <a:solidFill>
            <a:srgbClr val="0D1A26"/>
          </a:solidFill>
          <a:ln w="9525">
            <a:solidFill>
              <a:srgbClr val="22384B"/>
            </a:solidFill>
            <a:prstDash val="solid"/>
          </a:ln>
        </p:spPr>
      </p:sp>
      <p:sp>
        <p:nvSpPr>
          <p:cNvPr id="17" name="Text 15"/>
          <p:cNvSpPr txBox="1"/>
          <p:nvPr/>
        </p:nvSpPr>
        <p:spPr>
          <a:xfrm>
            <a:off x="3520440" y="2880360"/>
            <a:ext cx="2103120" cy="685800"/>
          </a:xfrm>
          <a:prstGeom prst="rect">
            <a:avLst/>
          </a:prstGeom>
          <a:noFill/>
          <a:ln/>
        </p:spPr>
        <p:txBody>
          <a:bodyPr wrap="square" lIns="0" tIns="0" rIns="0" bIns="0" rtlCol="0" anchor="ctr"/>
          <a:lstStyle/>
          <a:p>
            <a:pPr indent="0" marL="0">
              <a:buNone/>
            </a:pPr>
            <a:r>
              <a:rPr lang="en-US" sz="3600" b="1" dirty="0">
                <a:solidFill>
                  <a:srgbClr val="FFD921"/>
                </a:solidFill>
                <a:latin typeface="IBM Plex Mono" pitchFamily="34" charset="0"/>
                <a:ea typeface="IBM Plex Mono" pitchFamily="34" charset="-122"/>
                <a:cs typeface="IBM Plex Mono" pitchFamily="34" charset="-120"/>
              </a:rPr>
              <a:t>15%</a:t>
            </a:r>
            <a:endParaRPr lang="en-US" sz="3600" dirty="0"/>
          </a:p>
        </p:txBody>
      </p:sp>
      <p:sp>
        <p:nvSpPr>
          <p:cNvPr id="18" name="Text 16"/>
          <p:cNvSpPr txBox="1"/>
          <p:nvPr/>
        </p:nvSpPr>
        <p:spPr>
          <a:xfrm>
            <a:off x="3520440" y="3584448"/>
            <a:ext cx="2103120" cy="274320"/>
          </a:xfrm>
          <a:prstGeom prst="rect">
            <a:avLst/>
          </a:prstGeom>
          <a:noFill/>
          <a:ln/>
        </p:spPr>
        <p:txBody>
          <a:bodyPr wrap="square" lIns="0" tIns="0" rIns="0" bIns="0" rtlCol="0" anchor="ctr"/>
          <a:lstStyle/>
          <a:p>
            <a:pPr indent="0" marL="0">
              <a:buNone/>
            </a:pPr>
            <a:r>
              <a:rPr lang="en-US" sz="1400" dirty="0">
                <a:solidFill>
                  <a:srgbClr val="FFFFFF"/>
                </a:solidFill>
                <a:latin typeface="Inter" pitchFamily="34" charset="0"/>
                <a:ea typeface="Inter" pitchFamily="34" charset="-122"/>
                <a:cs typeface="Inter" pitchFamily="34" charset="-120"/>
              </a:rPr>
              <a:t>of effort on new things</a:t>
            </a:r>
            <a:endParaRPr lang="en-US" sz="1400" dirty="0"/>
          </a:p>
        </p:txBody>
      </p:sp>
      <p:sp>
        <p:nvSpPr>
          <p:cNvPr id="19" name="Text 17"/>
          <p:cNvSpPr txBox="1"/>
          <p:nvPr/>
        </p:nvSpPr>
        <p:spPr>
          <a:xfrm>
            <a:off x="3520440" y="3877056"/>
            <a:ext cx="2103120" cy="274320"/>
          </a:xfrm>
          <a:prstGeom prst="rect">
            <a:avLst/>
          </a:prstGeom>
          <a:noFill/>
          <a:ln/>
        </p:spPr>
        <p:txBody>
          <a:bodyPr wrap="square" lIns="0" tIns="0" rIns="0" bIns="0" rtlCol="0" anchor="ctr"/>
          <a:lstStyle/>
          <a:p>
            <a:pPr indent="0" marL="0">
              <a:buNone/>
            </a:pPr>
            <a:r>
              <a:rPr lang="en-US" sz="1200" dirty="0">
                <a:solidFill>
                  <a:srgbClr val="A8ADA1"/>
                </a:solidFill>
                <a:latin typeface="Inter" pitchFamily="34" charset="0"/>
                <a:ea typeface="Inter" pitchFamily="34" charset="-122"/>
                <a:cs typeface="Inter" pitchFamily="34" charset="-120"/>
              </a:rPr>
              <a:t>46% the month before</a:t>
            </a:r>
            <a:endParaRPr lang="en-US" sz="1200" dirty="0"/>
          </a:p>
        </p:txBody>
      </p:sp>
      <p:sp>
        <p:nvSpPr>
          <p:cNvPr id="20" name="Shape 18"/>
          <p:cNvSpPr/>
          <p:nvPr/>
        </p:nvSpPr>
        <p:spPr>
          <a:xfrm>
            <a:off x="6035040" y="2743200"/>
            <a:ext cx="2560320" cy="1600200"/>
          </a:xfrm>
          <a:prstGeom prst="rect">
            <a:avLst/>
          </a:prstGeom>
          <a:solidFill>
            <a:srgbClr val="0D1A26"/>
          </a:solidFill>
          <a:ln w="9525">
            <a:solidFill>
              <a:srgbClr val="22384B"/>
            </a:solidFill>
            <a:prstDash val="solid"/>
          </a:ln>
        </p:spPr>
      </p:sp>
      <p:sp>
        <p:nvSpPr>
          <p:cNvPr id="21" name="Text 19"/>
          <p:cNvSpPr txBox="1"/>
          <p:nvPr/>
        </p:nvSpPr>
        <p:spPr>
          <a:xfrm>
            <a:off x="6263640" y="2880360"/>
            <a:ext cx="2103120" cy="685800"/>
          </a:xfrm>
          <a:prstGeom prst="rect">
            <a:avLst/>
          </a:prstGeom>
          <a:noFill/>
          <a:ln/>
        </p:spPr>
        <p:txBody>
          <a:bodyPr wrap="square" lIns="0" tIns="0" rIns="0" bIns="0" rtlCol="0" anchor="ctr"/>
          <a:lstStyle/>
          <a:p>
            <a:pPr indent="0" marL="0">
              <a:buNone/>
            </a:pPr>
            <a:r>
              <a:rPr lang="en-US" sz="3600" b="1" dirty="0">
                <a:solidFill>
                  <a:srgbClr val="FFD921"/>
                </a:solidFill>
                <a:latin typeface="IBM Plex Mono" pitchFamily="34" charset="0"/>
                <a:ea typeface="IBM Plex Mono" pitchFamily="34" charset="-122"/>
                <a:cs typeface="IBM Plex Mono" pitchFamily="34" charset="-120"/>
              </a:rPr>
              <a:t>66.7%</a:t>
            </a:r>
            <a:endParaRPr lang="en-US" sz="3600" dirty="0"/>
          </a:p>
        </p:txBody>
      </p:sp>
      <p:sp>
        <p:nvSpPr>
          <p:cNvPr id="22" name="Text 20"/>
          <p:cNvSpPr txBox="1"/>
          <p:nvPr/>
        </p:nvSpPr>
        <p:spPr>
          <a:xfrm>
            <a:off x="6263640" y="3584448"/>
            <a:ext cx="2103120" cy="274320"/>
          </a:xfrm>
          <a:prstGeom prst="rect">
            <a:avLst/>
          </a:prstGeom>
          <a:noFill/>
          <a:ln/>
        </p:spPr>
        <p:txBody>
          <a:bodyPr wrap="square" lIns="0" tIns="0" rIns="0" bIns="0" rtlCol="0" anchor="ctr"/>
          <a:lstStyle/>
          <a:p>
            <a:pPr indent="0" marL="0">
              <a:buNone/>
            </a:pPr>
            <a:r>
              <a:rPr lang="en-US" sz="1400" dirty="0">
                <a:solidFill>
                  <a:srgbClr val="FFFFFF"/>
                </a:solidFill>
                <a:latin typeface="Inter" pitchFamily="34" charset="0"/>
                <a:ea typeface="Inter" pitchFamily="34" charset="-122"/>
                <a:cs typeface="Inter" pitchFamily="34" charset="-120"/>
              </a:rPr>
              <a:t>of planned work delivered</a:t>
            </a:r>
            <a:endParaRPr lang="en-US" sz="1400" dirty="0"/>
          </a:p>
        </p:txBody>
      </p:sp>
      <p:sp>
        <p:nvSpPr>
          <p:cNvPr id="23" name="Text 21"/>
          <p:cNvSpPr txBox="1"/>
          <p:nvPr/>
        </p:nvSpPr>
        <p:spPr>
          <a:xfrm>
            <a:off x="6263640" y="3877056"/>
            <a:ext cx="2103120" cy="274320"/>
          </a:xfrm>
          <a:prstGeom prst="rect">
            <a:avLst/>
          </a:prstGeom>
          <a:noFill/>
          <a:ln/>
        </p:spPr>
        <p:txBody>
          <a:bodyPr wrap="square" lIns="0" tIns="0" rIns="0" bIns="0" rtlCol="0" anchor="ctr"/>
          <a:lstStyle/>
          <a:p>
            <a:pPr indent="0" marL="0">
              <a:buNone/>
            </a:pPr>
            <a:r>
              <a:rPr lang="en-US" sz="1200" dirty="0">
                <a:solidFill>
                  <a:srgbClr val="A8ADA1"/>
                </a:solidFill>
                <a:latin typeface="Inter" pitchFamily="34" charset="0"/>
                <a:ea typeface="Inter" pitchFamily="34" charset="-122"/>
                <a:cs typeface="Inter" pitchFamily="34" charset="-120"/>
              </a:rPr>
              <a:t>89.4% the month before</a:t>
            </a:r>
            <a:endParaRPr lang="en-US" sz="1200" dirty="0"/>
          </a:p>
        </p:txBody>
      </p:sp>
      <p:sp>
        <p:nvSpPr>
          <p:cNvPr id="24" name="Text 22"/>
          <p:cNvSpPr txBox="1"/>
          <p:nvPr/>
        </p:nvSpPr>
        <p:spPr>
          <a:xfrm>
            <a:off x="548640" y="4462272"/>
            <a:ext cx="8046720" cy="228600"/>
          </a:xfrm>
          <a:prstGeom prst="rect">
            <a:avLst/>
          </a:prstGeom>
          <a:noFill/>
          <a:ln/>
        </p:spPr>
        <p:txBody>
          <a:bodyPr wrap="square" lIns="0" tIns="0" rIns="0" bIns="0" rtlCol="0" anchor="ctr"/>
          <a:lstStyle/>
          <a:p>
            <a:pPr indent="0" marL="0">
              <a:buNone/>
            </a:pPr>
            <a:r>
              <a:rPr lang="en-US" sz="1000" dirty="0">
                <a:solidFill>
                  <a:srgbClr val="A8ADA1"/>
                </a:solidFill>
                <a:latin typeface="Inter" pitchFamily="34" charset="0"/>
                <a:ea typeface="Inter" pitchFamily="34" charset="-122"/>
                <a:cs typeface="Inter" pitchFamily="34" charset="-120"/>
              </a:rPr>
              <a:t>All squads · last month compared with the month before · Source: DevStats MCP</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12333"/>
        </a:solidFill>
      </p:bgPr>
    </p:bg>
    <p:spTree>
      <p:nvGrpSpPr>
        <p:cNvPr id="1" name=""/>
        <p:cNvGrpSpPr/>
        <p:nvPr/>
      </p:nvGrpSpPr>
      <p:grpSpPr>
        <a:xfrm>
          <a:off x="0" y="0"/>
          <a:ext cx="0" cy="0"/>
          <a:chOff x="0" y="0"/>
          <a:chExt cx="0" cy="0"/>
        </a:xfrm>
      </p:grpSpPr>
      <p:sp>
        <p:nvSpPr>
          <p:cNvPr id="2" name="Text 0"/>
          <p:cNvSpPr txBox="1"/>
          <p:nvPr/>
        </p:nvSpPr>
        <p:spPr>
          <a:xfrm>
            <a:off x="548640" y="365760"/>
            <a:ext cx="8046720" cy="82296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Shipping faster, in bigger releases</a:t>
            </a:r>
            <a:endParaRPr lang="en-US" sz="2400" dirty="0"/>
          </a:p>
        </p:txBody>
      </p:sp>
      <p:graphicFrame>
        <p:nvGraphicFramePr>
          <p:cNvPr id="3" name="Chart 0" descr=""/>
          <p:cNvGraphicFramePr/>
          <p:nvPr/>
        </p:nvGraphicFramePr>
        <p:xfrm>
          <a:off x="457200" y="1234440"/>
          <a:ext cx="4023360" cy="3383280"/>
        </p:xfrm>
        <a:graphic xmlns:a="http://schemas.openxmlformats.org/drawingml/2006/main">
          <a:graphicData uri="http://schemas.openxmlformats.org/drawingml/2006/chart">
            <c:chart xmlns:c="http://schemas.openxmlformats.org/drawingml/2006/chart" r:id="rId1"/>
          </a:graphicData>
        </a:graphic>
      </p:graphicFrame>
      <p:sp>
        <p:nvSpPr>
          <p:cNvPr id="4" name="Shape 1"/>
          <p:cNvSpPr/>
          <p:nvPr/>
        </p:nvSpPr>
        <p:spPr>
          <a:xfrm>
            <a:off x="4754880" y="1280160"/>
            <a:ext cx="3840480" cy="603504"/>
          </a:xfrm>
          <a:prstGeom prst="rect">
            <a:avLst/>
          </a:prstGeom>
          <a:solidFill>
            <a:srgbClr val="0D1A26"/>
          </a:solidFill>
          <a:ln w="9525">
            <a:solidFill>
              <a:srgbClr val="22384B"/>
            </a:solidFill>
            <a:prstDash val="solid"/>
          </a:ln>
        </p:spPr>
      </p:sp>
      <p:sp>
        <p:nvSpPr>
          <p:cNvPr id="5" name="Text 2"/>
          <p:cNvSpPr txBox="1"/>
          <p:nvPr/>
        </p:nvSpPr>
        <p:spPr>
          <a:xfrm>
            <a:off x="4892040" y="1280160"/>
            <a:ext cx="1600200" cy="603504"/>
          </a:xfrm>
          <a:prstGeom prst="rect">
            <a:avLst/>
          </a:prstGeom>
          <a:noFill/>
          <a:ln/>
        </p:spPr>
        <p:txBody>
          <a:bodyPr wrap="square" lIns="0" tIns="0" rIns="0" bIns="0" rtlCol="0" anchor="ctr"/>
          <a:lstStyle/>
          <a:p>
            <a:pPr indent="0" marL="0">
              <a:buNone/>
            </a:pPr>
            <a:r>
              <a:rPr lang="en-US" sz="1300" b="1" dirty="0">
                <a:solidFill>
                  <a:srgbClr val="67C3EA"/>
                </a:solidFill>
                <a:latin typeface="IBM Plex Mono" pitchFamily="34" charset="0"/>
                <a:ea typeface="IBM Plex Mono" pitchFamily="34" charset="-122"/>
                <a:cs typeface="IBM Plex Mono" pitchFamily="34" charset="-120"/>
              </a:rPr>
              <a:t>Every 0.2 days</a:t>
            </a:r>
            <a:endParaRPr lang="en-US" sz="1300" dirty="0"/>
          </a:p>
        </p:txBody>
      </p:sp>
      <p:sp>
        <p:nvSpPr>
          <p:cNvPr id="6" name="Text 3"/>
          <p:cNvSpPr txBox="1"/>
          <p:nvPr/>
        </p:nvSpPr>
        <p:spPr>
          <a:xfrm>
            <a:off x="6537960" y="1280160"/>
            <a:ext cx="1371600" cy="603504"/>
          </a:xfrm>
          <a:prstGeom prst="rect">
            <a:avLst/>
          </a:prstGeom>
          <a:noFill/>
          <a:ln/>
        </p:spPr>
        <p:txBody>
          <a:bodyPr wrap="square" lIns="0" tIns="0" rIns="0" bIns="0" rtlCol="0" anchor="ctr"/>
          <a:lstStyle/>
          <a:p>
            <a:pPr indent="0" marL="0">
              <a:buNone/>
            </a:pPr>
            <a:r>
              <a:rPr lang="en-US" sz="1050" dirty="0">
                <a:solidFill>
                  <a:srgbClr val="FFFFFF"/>
                </a:solidFill>
                <a:latin typeface="Inter" pitchFamily="34" charset="0"/>
                <a:ea typeface="Inter" pitchFamily="34" charset="-122"/>
                <a:cs typeface="Inter" pitchFamily="34" charset="-120"/>
              </a:rPr>
              <a:t>a release reaches customers (was 0.1)</a:t>
            </a:r>
            <a:endParaRPr lang="en-US" sz="1050" dirty="0"/>
          </a:p>
        </p:txBody>
      </p:sp>
      <p:sp>
        <p:nvSpPr>
          <p:cNvPr id="7" name="Text 4"/>
          <p:cNvSpPr txBox="1"/>
          <p:nvPr/>
        </p:nvSpPr>
        <p:spPr>
          <a:xfrm>
            <a:off x="7955280" y="1472184"/>
            <a:ext cx="566928" cy="219456"/>
          </a:xfrm>
          <a:prstGeom prst="rect">
            <a:avLst/>
          </a:prstGeom>
          <a:solidFill>
            <a:srgbClr val="D9F0FA"/>
          </a:solidFill>
          <a:ln/>
        </p:spPr>
        <p:txBody>
          <a:bodyPr wrap="square" lIns="0" tIns="0" rIns="0" bIns="0" rtlCol="0" anchor="ctr"/>
          <a:lstStyle/>
          <a:p>
            <a:pPr algn="ctr" indent="0" marL="0">
              <a:buNone/>
            </a:pPr>
            <a:r>
              <a:rPr lang="en-US" sz="800" b="1" dirty="0">
                <a:solidFill>
                  <a:srgbClr val="112333"/>
                </a:solidFill>
                <a:latin typeface="IBM Plex Mono" pitchFamily="34" charset="0"/>
                <a:ea typeface="IBM Plex Mono" pitchFamily="34" charset="-122"/>
                <a:cs typeface="IBM Plex Mono" pitchFamily="34" charset="-120"/>
              </a:rPr>
              <a:t>ELITE</a:t>
            </a:r>
            <a:endParaRPr lang="en-US" sz="800" dirty="0"/>
          </a:p>
        </p:txBody>
      </p:sp>
      <p:sp>
        <p:nvSpPr>
          <p:cNvPr id="8" name="Shape 5"/>
          <p:cNvSpPr/>
          <p:nvPr/>
        </p:nvSpPr>
        <p:spPr>
          <a:xfrm>
            <a:off x="4754880" y="1993392"/>
            <a:ext cx="3840480" cy="603504"/>
          </a:xfrm>
          <a:prstGeom prst="rect">
            <a:avLst/>
          </a:prstGeom>
          <a:solidFill>
            <a:srgbClr val="0D1A26"/>
          </a:solidFill>
          <a:ln w="9525">
            <a:solidFill>
              <a:srgbClr val="22384B"/>
            </a:solidFill>
            <a:prstDash val="solid"/>
          </a:ln>
        </p:spPr>
      </p:sp>
      <p:sp>
        <p:nvSpPr>
          <p:cNvPr id="9" name="Text 6"/>
          <p:cNvSpPr txBox="1"/>
          <p:nvPr/>
        </p:nvSpPr>
        <p:spPr>
          <a:xfrm>
            <a:off x="4892040" y="1993392"/>
            <a:ext cx="1600200" cy="603504"/>
          </a:xfrm>
          <a:prstGeom prst="rect">
            <a:avLst/>
          </a:prstGeom>
          <a:noFill/>
          <a:ln/>
        </p:spPr>
        <p:txBody>
          <a:bodyPr wrap="square" lIns="0" tIns="0" rIns="0" bIns="0" rtlCol="0" anchor="ctr"/>
          <a:lstStyle/>
          <a:p>
            <a:pPr indent="0" marL="0">
              <a:buNone/>
            </a:pPr>
            <a:r>
              <a:rPr lang="en-US" sz="1300" b="1" dirty="0">
                <a:solidFill>
                  <a:srgbClr val="67C3EA"/>
                </a:solidFill>
                <a:latin typeface="IBM Plex Mono" pitchFamily="34" charset="0"/>
                <a:ea typeface="IBM Plex Mono" pitchFamily="34" charset="-122"/>
                <a:cs typeface="IBM Plex Mono" pitchFamily="34" charset="-120"/>
              </a:rPr>
              <a:t>13.25 PRs</a:t>
            </a:r>
            <a:endParaRPr lang="en-US" sz="1300" dirty="0"/>
          </a:p>
        </p:txBody>
      </p:sp>
      <p:sp>
        <p:nvSpPr>
          <p:cNvPr id="10" name="Text 7"/>
          <p:cNvSpPr txBox="1"/>
          <p:nvPr/>
        </p:nvSpPr>
        <p:spPr>
          <a:xfrm>
            <a:off x="6537960" y="1993392"/>
            <a:ext cx="1371600" cy="603504"/>
          </a:xfrm>
          <a:prstGeom prst="rect">
            <a:avLst/>
          </a:prstGeom>
          <a:noFill/>
          <a:ln/>
        </p:spPr>
        <p:txBody>
          <a:bodyPr wrap="square" lIns="0" tIns="0" rIns="0" bIns="0" rtlCol="0" anchor="ctr"/>
          <a:lstStyle/>
          <a:p>
            <a:pPr indent="0" marL="0">
              <a:buNone/>
            </a:pPr>
            <a:r>
              <a:rPr lang="en-US" sz="1050" dirty="0">
                <a:solidFill>
                  <a:srgbClr val="FFFFFF"/>
                </a:solidFill>
                <a:latin typeface="Inter" pitchFamily="34" charset="0"/>
                <a:ea typeface="Inter" pitchFamily="34" charset="-122"/>
                <a:cs typeface="Inter" pitchFamily="34" charset="-120"/>
              </a:rPr>
              <a:t>merged per developer per week (was 7.55)</a:t>
            </a:r>
            <a:endParaRPr lang="en-US" sz="1050" dirty="0"/>
          </a:p>
        </p:txBody>
      </p:sp>
      <p:sp>
        <p:nvSpPr>
          <p:cNvPr id="11" name="Text 8"/>
          <p:cNvSpPr txBox="1"/>
          <p:nvPr/>
        </p:nvSpPr>
        <p:spPr>
          <a:xfrm>
            <a:off x="7955280" y="2185416"/>
            <a:ext cx="566928" cy="219456"/>
          </a:xfrm>
          <a:prstGeom prst="rect">
            <a:avLst/>
          </a:prstGeom>
          <a:solidFill>
            <a:srgbClr val="D9F0FA"/>
          </a:solidFill>
          <a:ln/>
        </p:spPr>
        <p:txBody>
          <a:bodyPr wrap="square" lIns="0" tIns="0" rIns="0" bIns="0" rtlCol="0" anchor="ctr"/>
          <a:lstStyle/>
          <a:p>
            <a:pPr algn="ctr" indent="0" marL="0">
              <a:buNone/>
            </a:pPr>
            <a:r>
              <a:rPr lang="en-US" sz="800" b="1" dirty="0">
                <a:solidFill>
                  <a:srgbClr val="112333"/>
                </a:solidFill>
                <a:latin typeface="IBM Plex Mono" pitchFamily="34" charset="0"/>
                <a:ea typeface="IBM Plex Mono" pitchFamily="34" charset="-122"/>
                <a:cs typeface="IBM Plex Mono" pitchFamily="34" charset="-120"/>
              </a:rPr>
              <a:t>ELITE</a:t>
            </a:r>
            <a:endParaRPr lang="en-US" sz="800" dirty="0"/>
          </a:p>
        </p:txBody>
      </p:sp>
      <p:sp>
        <p:nvSpPr>
          <p:cNvPr id="12" name="Shape 9"/>
          <p:cNvSpPr/>
          <p:nvPr/>
        </p:nvSpPr>
        <p:spPr>
          <a:xfrm>
            <a:off x="4754880" y="2706624"/>
            <a:ext cx="3840480" cy="603504"/>
          </a:xfrm>
          <a:prstGeom prst="rect">
            <a:avLst/>
          </a:prstGeom>
          <a:solidFill>
            <a:srgbClr val="0D1A26"/>
          </a:solidFill>
          <a:ln w="9525">
            <a:solidFill>
              <a:srgbClr val="22384B"/>
            </a:solidFill>
            <a:prstDash val="solid"/>
          </a:ln>
        </p:spPr>
      </p:sp>
      <p:sp>
        <p:nvSpPr>
          <p:cNvPr id="13" name="Text 10"/>
          <p:cNvSpPr txBox="1"/>
          <p:nvPr/>
        </p:nvSpPr>
        <p:spPr>
          <a:xfrm>
            <a:off x="4892040" y="2706624"/>
            <a:ext cx="1600200" cy="603504"/>
          </a:xfrm>
          <a:prstGeom prst="rect">
            <a:avLst/>
          </a:prstGeom>
          <a:noFill/>
          <a:ln/>
        </p:spPr>
        <p:txBody>
          <a:bodyPr wrap="square" lIns="0" tIns="0" rIns="0" bIns="0" rtlCol="0" anchor="ctr"/>
          <a:lstStyle/>
          <a:p>
            <a:pPr indent="0" marL="0">
              <a:buNone/>
            </a:pPr>
            <a:r>
              <a:rPr lang="en-US" sz="1300" b="1" dirty="0">
                <a:solidFill>
                  <a:srgbClr val="67C3EA"/>
                </a:solidFill>
                <a:latin typeface="IBM Plex Mono" pitchFamily="34" charset="0"/>
                <a:ea typeface="IBM Plex Mono" pitchFamily="34" charset="-122"/>
                <a:cs typeface="IBM Plex Mono" pitchFamily="34" charset="-120"/>
              </a:rPr>
              <a:t>2.8%</a:t>
            </a:r>
            <a:endParaRPr lang="en-US" sz="1300" dirty="0"/>
          </a:p>
        </p:txBody>
      </p:sp>
      <p:sp>
        <p:nvSpPr>
          <p:cNvPr id="14" name="Text 11"/>
          <p:cNvSpPr txBox="1"/>
          <p:nvPr/>
        </p:nvSpPr>
        <p:spPr>
          <a:xfrm>
            <a:off x="6537960" y="2706624"/>
            <a:ext cx="1965960" cy="603504"/>
          </a:xfrm>
          <a:prstGeom prst="rect">
            <a:avLst/>
          </a:prstGeom>
          <a:noFill/>
          <a:ln/>
        </p:spPr>
        <p:txBody>
          <a:bodyPr wrap="square" lIns="0" tIns="0" rIns="0" bIns="0" rtlCol="0" anchor="ctr"/>
          <a:lstStyle/>
          <a:p>
            <a:pPr indent="0" marL="0">
              <a:buNone/>
            </a:pPr>
            <a:r>
              <a:rPr lang="en-US" sz="1050" dirty="0">
                <a:solidFill>
                  <a:srgbClr val="FFFFFF"/>
                </a:solidFill>
                <a:latin typeface="Inter" pitchFamily="34" charset="0"/>
                <a:ea typeface="Inter" pitchFamily="34" charset="-122"/>
                <a:cs typeface="Inter" pitchFamily="34" charset="-120"/>
              </a:rPr>
              <a:t>of releases caused a failure (was 1.4%)</a:t>
            </a:r>
            <a:endParaRPr lang="en-US" sz="1050" dirty="0"/>
          </a:p>
        </p:txBody>
      </p:sp>
      <p:sp>
        <p:nvSpPr>
          <p:cNvPr id="15" name="Shape 12"/>
          <p:cNvSpPr/>
          <p:nvPr/>
        </p:nvSpPr>
        <p:spPr>
          <a:xfrm>
            <a:off x="4754880" y="3419856"/>
            <a:ext cx="3840480" cy="603504"/>
          </a:xfrm>
          <a:prstGeom prst="rect">
            <a:avLst/>
          </a:prstGeom>
          <a:solidFill>
            <a:srgbClr val="0D1A26"/>
          </a:solidFill>
          <a:ln w="9525">
            <a:solidFill>
              <a:srgbClr val="22384B"/>
            </a:solidFill>
            <a:prstDash val="solid"/>
          </a:ln>
        </p:spPr>
      </p:sp>
      <p:sp>
        <p:nvSpPr>
          <p:cNvPr id="16" name="Text 13"/>
          <p:cNvSpPr txBox="1"/>
          <p:nvPr/>
        </p:nvSpPr>
        <p:spPr>
          <a:xfrm>
            <a:off x="4892040" y="3419856"/>
            <a:ext cx="1600200" cy="603504"/>
          </a:xfrm>
          <a:prstGeom prst="rect">
            <a:avLst/>
          </a:prstGeom>
          <a:noFill/>
          <a:ln/>
        </p:spPr>
        <p:txBody>
          <a:bodyPr wrap="square" lIns="0" tIns="0" rIns="0" bIns="0" rtlCol="0" anchor="ctr"/>
          <a:lstStyle/>
          <a:p>
            <a:pPr indent="0" marL="0">
              <a:buNone/>
            </a:pPr>
            <a:r>
              <a:rPr lang="en-US" sz="1300" b="1" dirty="0">
                <a:solidFill>
                  <a:srgbClr val="67C3EA"/>
                </a:solidFill>
                <a:latin typeface="IBM Plex Mono" pitchFamily="34" charset="0"/>
                <a:ea typeface="IBM Plex Mono" pitchFamily="34" charset="-122"/>
                <a:cs typeface="IBM Plex Mono" pitchFamily="34" charset="-120"/>
              </a:rPr>
              <a:t>1d 23h</a:t>
            </a:r>
            <a:endParaRPr lang="en-US" sz="1300" dirty="0"/>
          </a:p>
        </p:txBody>
      </p:sp>
      <p:sp>
        <p:nvSpPr>
          <p:cNvPr id="17" name="Text 14"/>
          <p:cNvSpPr txBox="1"/>
          <p:nvPr/>
        </p:nvSpPr>
        <p:spPr>
          <a:xfrm>
            <a:off x="6537960" y="3419856"/>
            <a:ext cx="1965960" cy="603504"/>
          </a:xfrm>
          <a:prstGeom prst="rect">
            <a:avLst/>
          </a:prstGeom>
          <a:noFill/>
          <a:ln/>
        </p:spPr>
        <p:txBody>
          <a:bodyPr wrap="square" lIns="0" tIns="0" rIns="0" bIns="0" rtlCol="0" anchor="ctr"/>
          <a:lstStyle/>
          <a:p>
            <a:pPr indent="0" marL="0">
              <a:buNone/>
            </a:pPr>
            <a:r>
              <a:rPr lang="en-US" sz="1050" dirty="0">
                <a:solidFill>
                  <a:srgbClr val="FFFFFF"/>
                </a:solidFill>
                <a:latin typeface="Inter" pitchFamily="34" charset="0"/>
                <a:ea typeface="Inter" pitchFamily="34" charset="-122"/>
                <a:cs typeface="Inter" pitchFamily="34" charset="-120"/>
              </a:rPr>
              <a:t>to recover when one did (was 2d 23h)</a:t>
            </a:r>
            <a:endParaRPr lang="en-US" sz="1050" dirty="0"/>
          </a:p>
        </p:txBody>
      </p:sp>
      <p:sp>
        <p:nvSpPr>
          <p:cNvPr id="18" name="Text 15"/>
          <p:cNvSpPr txBox="1"/>
          <p:nvPr/>
        </p:nvSpPr>
        <p:spPr>
          <a:xfrm>
            <a:off x="4754880" y="4160520"/>
            <a:ext cx="3840480" cy="548640"/>
          </a:xfrm>
          <a:prstGeom prst="rect">
            <a:avLst/>
          </a:prstGeom>
          <a:noFill/>
          <a:ln/>
        </p:spPr>
        <p:txBody>
          <a:bodyPr wrap="square" lIns="0" tIns="0" rIns="0" bIns="0" rtlCol="0" anchor="t"/>
          <a:lstStyle/>
          <a:p>
            <a:pPr indent="0" marL="0">
              <a:buNone/>
            </a:pPr>
            <a:r>
              <a:rPr lang="en-US" sz="1050" i="1" dirty="0">
                <a:solidFill>
                  <a:srgbClr val="A8ADA1"/>
                </a:solidFill>
                <a:latin typeface="Inter" pitchFamily="34" charset="0"/>
                <a:ea typeface="Inter" pitchFamily="34" charset="-122"/>
                <a:cs typeface="Inter" pitchFamily="34" charset="-120"/>
              </a:rPr>
              <a:t>Code now takes 2d 4h from first commit to production. The month before showed 22h 9m, but it did not measure the wait for release. Like for like, we went from 22h 0m to 15h 53m.</a:t>
            </a:r>
            <a:endParaRPr lang="en-US" sz="1050" dirty="0"/>
          </a:p>
        </p:txBody>
      </p:sp>
      <p:sp>
        <p:nvSpPr>
          <p:cNvPr id="19" name="Text 16"/>
          <p:cNvSpPr txBox="1"/>
          <p:nvPr/>
        </p:nvSpPr>
        <p:spPr>
          <a:xfrm>
            <a:off x="548640" y="4736592"/>
            <a:ext cx="8046720" cy="228600"/>
          </a:xfrm>
          <a:prstGeom prst="rect">
            <a:avLst/>
          </a:prstGeom>
          <a:noFill/>
          <a:ln/>
        </p:spPr>
        <p:txBody>
          <a:bodyPr wrap="square" lIns="0" tIns="0" rIns="0" bIns="0" rtlCol="0" anchor="ctr"/>
          <a:lstStyle/>
          <a:p>
            <a:pPr indent="0" marL="0">
              <a:buNone/>
            </a:pPr>
            <a:r>
              <a:rPr lang="en-US" sz="900" dirty="0">
                <a:solidFill>
                  <a:srgbClr val="A8ADA1"/>
                </a:solidFill>
                <a:latin typeface="Inter" pitchFamily="34" charset="0"/>
                <a:ea typeface="Inter" pitchFamily="34" charset="-122"/>
                <a:cs typeface="Inter" pitchFamily="34" charset="-120"/>
              </a:rPr>
              <a:t>Source: DevStats MCP · last month vs the month before · all squads</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12333"/>
        </a:solidFill>
      </p:bgPr>
    </p:bg>
    <p:spTree>
      <p:nvGrpSpPr>
        <p:cNvPr id="1" name=""/>
        <p:cNvGrpSpPr/>
        <p:nvPr/>
      </p:nvGrpSpPr>
      <p:grpSpPr>
        <a:xfrm>
          <a:off x="0" y="0"/>
          <a:ext cx="0" cy="0"/>
          <a:chOff x="0" y="0"/>
          <a:chExt cx="0" cy="0"/>
        </a:xfrm>
      </p:grpSpPr>
      <p:sp>
        <p:nvSpPr>
          <p:cNvPr id="2" name="Text 0"/>
          <p:cNvSpPr txBox="1"/>
          <p:nvPr/>
        </p:nvSpPr>
        <p:spPr>
          <a:xfrm>
            <a:off x="548640" y="365760"/>
            <a:ext cx="8046720" cy="82296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Less new, more improving</a:t>
            </a:r>
            <a:endParaRPr lang="en-US" sz="2400" dirty="0"/>
          </a:p>
        </p:txBody>
      </p:sp>
      <p:graphicFrame>
        <p:nvGraphicFramePr>
          <p:cNvPr id="3" name="Chart 0" descr=""/>
          <p:cNvGraphicFramePr/>
          <p:nvPr/>
        </p:nvGraphicFramePr>
        <p:xfrm>
          <a:off x="457200" y="1325880"/>
          <a:ext cx="4572000" cy="3291840"/>
        </p:xfrm>
        <a:graphic xmlns:a="http://schemas.openxmlformats.org/drawingml/2006/main">
          <a:graphicData uri="http://schemas.openxmlformats.org/drawingml/2006/chart">
            <c:chart xmlns:c="http://schemas.openxmlformats.org/drawingml/2006/chart" r:id="rId1"/>
          </a:graphicData>
        </a:graphic>
      </p:graphicFrame>
      <p:sp>
        <p:nvSpPr>
          <p:cNvPr id="4" name="Shape 1"/>
          <p:cNvSpPr/>
          <p:nvPr/>
        </p:nvSpPr>
        <p:spPr>
          <a:xfrm>
            <a:off x="5303520" y="1371600"/>
            <a:ext cx="3291840" cy="1234440"/>
          </a:xfrm>
          <a:prstGeom prst="rect">
            <a:avLst/>
          </a:prstGeom>
          <a:solidFill>
            <a:srgbClr val="0D1A26"/>
          </a:solidFill>
          <a:ln w="9525">
            <a:solidFill>
              <a:srgbClr val="22384B"/>
            </a:solidFill>
            <a:prstDash val="solid"/>
          </a:ln>
        </p:spPr>
      </p:sp>
      <p:sp>
        <p:nvSpPr>
          <p:cNvPr id="5" name="Text 2"/>
          <p:cNvSpPr txBox="1"/>
          <p:nvPr/>
        </p:nvSpPr>
        <p:spPr>
          <a:xfrm>
            <a:off x="5486400" y="1463040"/>
            <a:ext cx="2926080" cy="274320"/>
          </a:xfrm>
          <a:prstGeom prst="rect">
            <a:avLst/>
          </a:prstGeom>
          <a:noFill/>
          <a:ln/>
        </p:spPr>
        <p:txBody>
          <a:bodyPr wrap="square" lIns="0" tIns="0" rIns="0" bIns="0" rtlCol="0" anchor="ctr"/>
          <a:lstStyle/>
          <a:p>
            <a:pPr indent="0" marL="0">
              <a:buNone/>
            </a:pPr>
            <a:r>
              <a:rPr lang="en-US" sz="1300" b="1" dirty="0">
                <a:solidFill>
                  <a:srgbClr val="FFFFFF"/>
                </a:solidFill>
                <a:latin typeface="Inter" pitchFamily="34" charset="0"/>
                <a:ea typeface="Inter" pitchFamily="34" charset="-122"/>
                <a:cs typeface="Inter" pitchFamily="34" charset="-120"/>
              </a:rPr>
              <a:t>The roadmap share held</a:t>
            </a:r>
            <a:endParaRPr lang="en-US" sz="1300" dirty="0"/>
          </a:p>
        </p:txBody>
      </p:sp>
      <p:sp>
        <p:nvSpPr>
          <p:cNvPr id="6" name="Text 3"/>
          <p:cNvSpPr txBox="1"/>
          <p:nvPr/>
        </p:nvSpPr>
        <p:spPr>
          <a:xfrm>
            <a:off x="5486400" y="1755648"/>
            <a:ext cx="2926080" cy="960120"/>
          </a:xfrm>
          <a:prstGeom prst="rect">
            <a:avLst/>
          </a:prstGeom>
          <a:noFill/>
          <a:ln/>
        </p:spPr>
        <p:txBody>
          <a:bodyPr wrap="square" lIns="0" tIns="0" rIns="0" bIns="0" rtlCol="0" anchor="t"/>
          <a:lstStyle/>
          <a:p>
            <a:pPr indent="0" marL="0">
              <a:buNone/>
            </a:pPr>
            <a:r>
              <a:rPr lang="en-US" sz="1150" dirty="0">
                <a:solidFill>
                  <a:srgbClr val="FFFFFF"/>
                </a:solidFill>
                <a:latin typeface="Inter" pitchFamily="34" charset="0"/>
                <a:ea typeface="Inter" pitchFamily="34" charset="-122"/>
                <a:cs typeface="Inter" pitchFamily="34" charset="-120"/>
              </a:rPr>
              <a:t>68% of the work was roadmap (65% the month before). Unplanned work fell from 35% to 29%. Unplanned maintenance appeared at 3%.</a:t>
            </a:r>
            <a:endParaRPr lang="en-US" sz="1150" dirty="0"/>
          </a:p>
        </p:txBody>
      </p:sp>
      <p:sp>
        <p:nvSpPr>
          <p:cNvPr id="7" name="Shape 4"/>
          <p:cNvSpPr/>
          <p:nvPr/>
        </p:nvSpPr>
        <p:spPr>
          <a:xfrm>
            <a:off x="5303520" y="2834640"/>
            <a:ext cx="3291840" cy="1463040"/>
          </a:xfrm>
          <a:prstGeom prst="rect">
            <a:avLst/>
          </a:prstGeom>
          <a:solidFill>
            <a:srgbClr val="0D1A26"/>
          </a:solidFill>
          <a:ln w="9525">
            <a:solidFill>
              <a:srgbClr val="22384B"/>
            </a:solidFill>
            <a:prstDash val="solid"/>
          </a:ln>
        </p:spPr>
      </p:sp>
      <p:sp>
        <p:nvSpPr>
          <p:cNvPr id="8" name="Text 5"/>
          <p:cNvSpPr txBox="1"/>
          <p:nvPr/>
        </p:nvSpPr>
        <p:spPr>
          <a:xfrm>
            <a:off x="5486400" y="2926080"/>
            <a:ext cx="2926080" cy="274320"/>
          </a:xfrm>
          <a:prstGeom prst="rect">
            <a:avLst/>
          </a:prstGeom>
          <a:noFill/>
          <a:ln/>
        </p:spPr>
        <p:txBody>
          <a:bodyPr wrap="square" lIns="0" tIns="0" rIns="0" bIns="0" rtlCol="0" anchor="ctr"/>
          <a:lstStyle/>
          <a:p>
            <a:pPr indent="0" marL="0">
              <a:buNone/>
            </a:pPr>
            <a:r>
              <a:rPr lang="en-US" sz="1300" b="1" dirty="0">
                <a:solidFill>
                  <a:srgbClr val="FFFFFF"/>
                </a:solidFill>
                <a:latin typeface="Inter" pitchFamily="34" charset="0"/>
                <a:ea typeface="Inter" pitchFamily="34" charset="-122"/>
                <a:cs typeface="Inter" pitchFamily="34" charset="-120"/>
              </a:rPr>
              <a:t>What changed is the kind of work</a:t>
            </a:r>
            <a:endParaRPr lang="en-US" sz="1300" dirty="0"/>
          </a:p>
        </p:txBody>
      </p:sp>
      <p:sp>
        <p:nvSpPr>
          <p:cNvPr id="9" name="Text 6"/>
          <p:cNvSpPr txBox="1"/>
          <p:nvPr/>
        </p:nvSpPr>
        <p:spPr>
          <a:xfrm>
            <a:off x="5486400" y="3218688"/>
            <a:ext cx="2926080" cy="1005840"/>
          </a:xfrm>
          <a:prstGeom prst="rect">
            <a:avLst/>
          </a:prstGeom>
          <a:noFill/>
          <a:ln/>
        </p:spPr>
        <p:txBody>
          <a:bodyPr wrap="square" lIns="0" tIns="0" rIns="0" bIns="0" rtlCol="0" anchor="t"/>
          <a:lstStyle/>
          <a:p>
            <a:pPr indent="0" marL="0">
              <a:buNone/>
            </a:pPr>
            <a:r>
              <a:rPr lang="en-US" sz="1150" dirty="0">
                <a:solidFill>
                  <a:srgbClr val="FFFFFF"/>
                </a:solidFill>
                <a:latin typeface="Inter" pitchFamily="34" charset="0"/>
                <a:ea typeface="Inter" pitchFamily="34" charset="-122"/>
                <a:cs typeface="Inter" pitchFamily="34" charset="-120"/>
              </a:rPr>
              <a:t>App squad: new things went from 70% to 30%, improvements from 26% to 63%. Support: keep-the-lights-on went from 96% to 59% as improvements rose to 41%.</a:t>
            </a:r>
            <a:endParaRPr lang="en-US" sz="1150" dirty="0"/>
          </a:p>
        </p:txBody>
      </p:sp>
      <p:sp>
        <p:nvSpPr>
          <p:cNvPr id="10" name="Text 7"/>
          <p:cNvSpPr txBox="1"/>
          <p:nvPr/>
        </p:nvSpPr>
        <p:spPr>
          <a:xfrm>
            <a:off x="548640" y="4736592"/>
            <a:ext cx="8046720" cy="228600"/>
          </a:xfrm>
          <a:prstGeom prst="rect">
            <a:avLst/>
          </a:prstGeom>
          <a:noFill/>
          <a:ln/>
        </p:spPr>
        <p:txBody>
          <a:bodyPr wrap="square" lIns="0" tIns="0" rIns="0" bIns="0" rtlCol="0" anchor="ctr"/>
          <a:lstStyle/>
          <a:p>
            <a:pPr indent="0" marL="0">
              <a:buNone/>
            </a:pPr>
            <a:r>
              <a:rPr lang="en-US" sz="900" dirty="0">
                <a:solidFill>
                  <a:srgbClr val="A8ADA1"/>
                </a:solidFill>
                <a:latin typeface="Inter" pitchFamily="34" charset="0"/>
                <a:ea typeface="Inter" pitchFamily="34" charset="-122"/>
                <a:cs typeface="Inter" pitchFamily="34" charset="-120"/>
              </a:rPr>
              <a:t>Source: DevStats MCP · last month vs the month before · all squads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12333"/>
        </a:solidFill>
      </p:bgPr>
    </p:bg>
    <p:spTree>
      <p:nvGrpSpPr>
        <p:cNvPr id="1" name=""/>
        <p:cNvGrpSpPr/>
        <p:nvPr/>
      </p:nvGrpSpPr>
      <p:grpSpPr>
        <a:xfrm>
          <a:off x="0" y="0"/>
          <a:ext cx="0" cy="0"/>
          <a:chOff x="0" y="0"/>
          <a:chExt cx="0" cy="0"/>
        </a:xfrm>
      </p:grpSpPr>
      <p:sp>
        <p:nvSpPr>
          <p:cNvPr id="2" name="Text 0"/>
          <p:cNvSpPr txBox="1"/>
          <p:nvPr/>
        </p:nvSpPr>
        <p:spPr>
          <a:xfrm>
            <a:off x="548640" y="365760"/>
            <a:ext cx="8046720" cy="82296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We delivered less of what we planned</a:t>
            </a:r>
            <a:endParaRPr lang="en-US" sz="2400" dirty="0"/>
          </a:p>
        </p:txBody>
      </p:sp>
      <p:sp>
        <p:nvSpPr>
          <p:cNvPr id="3" name="Text 1"/>
          <p:cNvSpPr txBox="1"/>
          <p:nvPr/>
        </p:nvSpPr>
        <p:spPr>
          <a:xfrm>
            <a:off x="548640" y="1325880"/>
            <a:ext cx="3108960" cy="868680"/>
          </a:xfrm>
          <a:prstGeom prst="rect">
            <a:avLst/>
          </a:prstGeom>
          <a:noFill/>
          <a:ln/>
        </p:spPr>
        <p:txBody>
          <a:bodyPr wrap="square" lIns="0" tIns="0" rIns="0" bIns="0" rtlCol="0" anchor="ctr"/>
          <a:lstStyle/>
          <a:p>
            <a:pPr indent="0" marL="0">
              <a:buNone/>
            </a:pPr>
            <a:r>
              <a:rPr lang="en-US" sz="4800" b="1" dirty="0">
                <a:solidFill>
                  <a:srgbClr val="FFD921"/>
                </a:solidFill>
                <a:latin typeface="IBM Plex Mono" pitchFamily="34" charset="0"/>
                <a:ea typeface="IBM Plex Mono" pitchFamily="34" charset="-122"/>
                <a:cs typeface="IBM Plex Mono" pitchFamily="34" charset="-120"/>
              </a:rPr>
              <a:t>66.7%</a:t>
            </a:r>
            <a:endParaRPr lang="en-US" sz="4800" dirty="0"/>
          </a:p>
        </p:txBody>
      </p:sp>
      <p:sp>
        <p:nvSpPr>
          <p:cNvPr id="4" name="Text 2"/>
          <p:cNvSpPr txBox="1"/>
          <p:nvPr/>
        </p:nvSpPr>
        <p:spPr>
          <a:xfrm>
            <a:off x="548640" y="2194560"/>
            <a:ext cx="3291840" cy="320040"/>
          </a:xfrm>
          <a:prstGeom prst="rect">
            <a:avLst/>
          </a:prstGeom>
          <a:noFill/>
          <a:ln/>
        </p:spPr>
        <p:txBody>
          <a:bodyPr wrap="square" lIns="0" tIns="0" rIns="0" bIns="0" rtlCol="0" anchor="ctr"/>
          <a:lstStyle/>
          <a:p>
            <a:pPr indent="0" marL="0">
              <a:buNone/>
            </a:pPr>
            <a:r>
              <a:rPr lang="en-US" sz="1300" dirty="0">
                <a:solidFill>
                  <a:srgbClr val="FFFFFF"/>
                </a:solidFill>
                <a:latin typeface="Inter" pitchFamily="34" charset="0"/>
                <a:ea typeface="Inter" pitchFamily="34" charset="-122"/>
                <a:cs typeface="Inter" pitchFamily="34" charset="-120"/>
              </a:rPr>
              <a:t>of the latest cycle was delivered. Month before: 89.4%.</a:t>
            </a:r>
            <a:endParaRPr lang="en-US" sz="1300" dirty="0"/>
          </a:p>
        </p:txBody>
      </p:sp>
      <p:sp>
        <p:nvSpPr>
          <p:cNvPr id="5" name="Text 3"/>
          <p:cNvSpPr txBox="1"/>
          <p:nvPr/>
        </p:nvSpPr>
        <p:spPr>
          <a:xfrm>
            <a:off x="548640" y="2697480"/>
            <a:ext cx="3566160" cy="1920240"/>
          </a:xfrm>
          <a:prstGeom prst="rect">
            <a:avLst/>
          </a:prstGeom>
          <a:noFill/>
          <a:ln/>
        </p:spPr>
        <p:txBody>
          <a:bodyPr wrap="square" lIns="0" tIns="0" rIns="0" bIns="0" rtlCol="0" anchor="t"/>
          <a:lstStyle/>
          <a:p>
            <a:pPr marL="177800" indent="-177800">
              <a:spcAft>
                <a:spcPts val="800"/>
              </a:spcAft>
              <a:buSzPct val="100000"/>
              <a:buChar char="•"/>
            </a:pPr>
            <a:r>
              <a:rPr lang="en-US" sz="1200" dirty="0">
                <a:solidFill>
                  <a:srgbClr val="FFFFFF"/>
                </a:solidFill>
                <a:latin typeface="Inter" pitchFamily="34" charset="0"/>
                <a:ea typeface="Inter" pitchFamily="34" charset="-122"/>
                <a:cs typeface="Inter" pitchFamily="34" charset="-120"/>
              </a:rPr>
              <a:t>We committed to less (36 issues, 66 the month before) and still left 12 unfinished.</a:t>
            </a:r>
            <a:endParaRPr lang="en-US" sz="1200" dirty="0"/>
          </a:p>
          <a:p>
            <a:pPr marL="177800" indent="-177800">
              <a:spcAft>
                <a:spcPts val="800"/>
              </a:spcAft>
              <a:buSzPct val="100000"/>
              <a:buChar char="•"/>
            </a:pPr>
            <a:r>
              <a:rPr lang="en-US" sz="1200" dirty="0">
                <a:solidFill>
                  <a:srgbClr val="FFFFFF"/>
                </a:solidFill>
                <a:latin typeface="Inter" pitchFamily="34" charset="0"/>
                <a:ea typeface="Inter" pitchFamily="34" charset="-122"/>
                <a:cs typeface="Inter" pitchFamily="34" charset="-120"/>
              </a:rPr>
              <a:t>It was not interruptions: unplanned work went down, from 35% to 29%.</a:t>
            </a:r>
            <a:endParaRPr lang="en-US" sz="1200" dirty="0"/>
          </a:p>
          <a:p>
            <a:pPr marL="177800" indent="-177800">
              <a:spcAft>
                <a:spcPts val="800"/>
              </a:spcAft>
              <a:buSzPct val="100000"/>
              <a:buChar char="•"/>
            </a:pPr>
            <a:r>
              <a:rPr lang="en-US" sz="1200" dirty="0">
                <a:solidFill>
                  <a:srgbClr val="FFFFFF"/>
                </a:solidFill>
                <a:latin typeface="Inter" pitchFamily="34" charset="0"/>
                <a:ea typeface="Inter" pitchFamily="34" charset="-122"/>
                <a:cs typeface="Inter" pitchFamily="34" charset="-120"/>
              </a:rPr>
              <a:t>The team resolved 11.7 issues per person per week, up from 5.55. The work happened. It was not the work in the plan.</a:t>
            </a:r>
            <a:endParaRPr lang="en-US" sz="1200" dirty="0"/>
          </a:p>
        </p:txBody>
      </p:sp>
      <p:graphicFrame>
        <p:nvGraphicFramePr>
          <p:cNvPr id="6" name="Chart 0" descr=""/>
          <p:cNvGraphicFramePr/>
          <p:nvPr/>
        </p:nvGraphicFramePr>
        <p:xfrm>
          <a:off x="4389120" y="1234440"/>
          <a:ext cx="4297680" cy="3383280"/>
        </p:xfrm>
        <a:graphic xmlns:a="http://schemas.openxmlformats.org/drawingml/2006/main">
          <a:graphicData uri="http://schemas.openxmlformats.org/drawingml/2006/chart">
            <c:chart xmlns:c="http://schemas.openxmlformats.org/drawingml/2006/chart" r:id="rId1"/>
          </a:graphicData>
        </a:graphic>
      </p:graphicFrame>
      <p:sp>
        <p:nvSpPr>
          <p:cNvPr id="7" name="Text 4"/>
          <p:cNvSpPr txBox="1"/>
          <p:nvPr/>
        </p:nvSpPr>
        <p:spPr>
          <a:xfrm>
            <a:off x="548640" y="4736592"/>
            <a:ext cx="8046720" cy="228600"/>
          </a:xfrm>
          <a:prstGeom prst="rect">
            <a:avLst/>
          </a:prstGeom>
          <a:noFill/>
          <a:ln/>
        </p:spPr>
        <p:txBody>
          <a:bodyPr wrap="square" lIns="0" tIns="0" rIns="0" bIns="0" rtlCol="0" anchor="ctr"/>
          <a:lstStyle/>
          <a:p>
            <a:pPr indent="0" marL="0">
              <a:buNone/>
            </a:pPr>
            <a:r>
              <a:rPr lang="en-US" sz="900" dirty="0">
                <a:solidFill>
                  <a:srgbClr val="A8ADA1"/>
                </a:solidFill>
                <a:latin typeface="Inter" pitchFamily="34" charset="0"/>
                <a:ea typeface="Inter" pitchFamily="34" charset="-122"/>
                <a:cs typeface="Inter" pitchFamily="34" charset="-120"/>
              </a:rPr>
              <a:t>Source: DevStats MCP · last month vs the month before · all squads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12333"/>
        </a:solidFill>
      </p:bgPr>
    </p:bg>
    <p:spTree>
      <p:nvGrpSpPr>
        <p:cNvPr id="1" name=""/>
        <p:cNvGrpSpPr/>
        <p:nvPr/>
      </p:nvGrpSpPr>
      <p:grpSpPr>
        <a:xfrm>
          <a:off x="0" y="0"/>
          <a:ext cx="0" cy="0"/>
          <a:chOff x="0" y="0"/>
          <a:chExt cx="0" cy="0"/>
        </a:xfrm>
      </p:grpSpPr>
      <p:sp>
        <p:nvSpPr>
          <p:cNvPr id="2" name="Text 0"/>
          <p:cNvSpPr txBox="1"/>
          <p:nvPr/>
        </p:nvSpPr>
        <p:spPr>
          <a:xfrm>
            <a:off x="548640" y="365760"/>
            <a:ext cx="8046720" cy="822960"/>
          </a:xfrm>
          <a:prstGeom prst="rect">
            <a:avLst/>
          </a:prstGeom>
          <a:noFill/>
          <a:ln/>
        </p:spPr>
        <p:txBody>
          <a:bodyPr wrap="square" lIns="0" tIns="0" rIns="0" bIns="0" rtlCol="0" anchor="t"/>
          <a:lstStyle/>
          <a:p>
            <a:pPr indent="0" marL="0">
              <a:buNone/>
            </a:pPr>
            <a:r>
              <a:rPr lang="en-US" sz="2400" b="1" dirty="0">
                <a:solidFill>
                  <a:srgbClr val="FFFFFF"/>
                </a:solidFill>
                <a:latin typeface="IBM Plex Mono" pitchFamily="34" charset="0"/>
                <a:ea typeface="IBM Plex Mono" pitchFamily="34" charset="-122"/>
                <a:cs typeface="IBM Plex Mono" pitchFamily="34" charset="-120"/>
              </a:rPr>
              <a:t>Three things need attention</a:t>
            </a:r>
            <a:endParaRPr lang="en-US" sz="2400" dirty="0"/>
          </a:p>
        </p:txBody>
      </p:sp>
      <p:sp>
        <p:nvSpPr>
          <p:cNvPr id="3" name="Shape 1"/>
          <p:cNvSpPr/>
          <p:nvPr/>
        </p:nvSpPr>
        <p:spPr>
          <a:xfrm>
            <a:off x="548640" y="1280160"/>
            <a:ext cx="2560320" cy="3291840"/>
          </a:xfrm>
          <a:prstGeom prst="rect">
            <a:avLst/>
          </a:prstGeom>
          <a:solidFill>
            <a:srgbClr val="0D1A26"/>
          </a:solidFill>
          <a:ln w="9525">
            <a:solidFill>
              <a:srgbClr val="22384B"/>
            </a:solidFill>
            <a:prstDash val="solid"/>
          </a:ln>
        </p:spPr>
      </p:sp>
      <p:sp>
        <p:nvSpPr>
          <p:cNvPr id="4" name="Shape 2"/>
          <p:cNvSpPr/>
          <p:nvPr/>
        </p:nvSpPr>
        <p:spPr>
          <a:xfrm>
            <a:off x="749808" y="1444752"/>
            <a:ext cx="384048" cy="384048"/>
          </a:xfrm>
          <a:prstGeom prst="rect">
            <a:avLst/>
          </a:prstGeom>
          <a:solidFill>
            <a:srgbClr val="FFD921"/>
          </a:solidFill>
          <a:ln w="12700">
            <a:solidFill>
              <a:srgbClr val="FFD921"/>
            </a:solidFill>
            <a:prstDash val="solid"/>
          </a:ln>
        </p:spPr>
      </p:sp>
      <p:sp>
        <p:nvSpPr>
          <p:cNvPr id="5" name="Text 3"/>
          <p:cNvSpPr txBox="1"/>
          <p:nvPr/>
        </p:nvSpPr>
        <p:spPr>
          <a:xfrm>
            <a:off x="749808" y="1444752"/>
            <a:ext cx="384048" cy="384048"/>
          </a:xfrm>
          <a:prstGeom prst="rect">
            <a:avLst/>
          </a:prstGeom>
          <a:noFill/>
          <a:ln/>
        </p:spPr>
        <p:txBody>
          <a:bodyPr wrap="square" lIns="0" tIns="0" rIns="0" bIns="0" rtlCol="0" anchor="ctr"/>
          <a:lstStyle/>
          <a:p>
            <a:pPr algn="ctr" indent="0" marL="0">
              <a:buNone/>
            </a:pPr>
            <a:r>
              <a:rPr lang="en-US" sz="1400" b="1" dirty="0">
                <a:solidFill>
                  <a:srgbClr val="112333"/>
                </a:solidFill>
                <a:latin typeface="IBM Plex Mono" pitchFamily="34" charset="0"/>
                <a:ea typeface="IBM Plex Mono" pitchFamily="34" charset="-122"/>
                <a:cs typeface="IBM Plex Mono" pitchFamily="34" charset="-120"/>
              </a:rPr>
              <a:t>1</a:t>
            </a:r>
            <a:endParaRPr lang="en-US" sz="1400" dirty="0"/>
          </a:p>
        </p:txBody>
      </p:sp>
      <p:sp>
        <p:nvSpPr>
          <p:cNvPr id="6" name="Text 4"/>
          <p:cNvSpPr txBox="1"/>
          <p:nvPr/>
        </p:nvSpPr>
        <p:spPr>
          <a:xfrm>
            <a:off x="749808" y="1920240"/>
            <a:ext cx="2194560" cy="502920"/>
          </a:xfrm>
          <a:prstGeom prst="rect">
            <a:avLst/>
          </a:prstGeom>
          <a:noFill/>
          <a:ln/>
        </p:spPr>
        <p:txBody>
          <a:bodyPr wrap="square" lIns="0" tIns="0" rIns="0" bIns="0" rtlCol="0" anchor="t"/>
          <a:lstStyle/>
          <a:p>
            <a:pPr indent="0" marL="0">
              <a:buNone/>
            </a:pPr>
            <a:r>
              <a:rPr lang="en-US" sz="1150" b="1" dirty="0">
                <a:solidFill>
                  <a:srgbClr val="FFFFFF"/>
                </a:solidFill>
                <a:latin typeface="IBM Plex Mono" pitchFamily="34" charset="0"/>
                <a:ea typeface="IBM Plex Mono" pitchFamily="34" charset="-122"/>
                <a:cs typeface="IBM Plex Mono" pitchFamily="34" charset="-120"/>
              </a:rPr>
              <a:t>The plan and the work drifted apart</a:t>
            </a:r>
            <a:endParaRPr lang="en-US" sz="1150" dirty="0"/>
          </a:p>
        </p:txBody>
      </p:sp>
      <p:sp>
        <p:nvSpPr>
          <p:cNvPr id="7" name="Text 5"/>
          <p:cNvSpPr txBox="1"/>
          <p:nvPr/>
        </p:nvSpPr>
        <p:spPr>
          <a:xfrm>
            <a:off x="749808" y="2450592"/>
            <a:ext cx="2194560" cy="960120"/>
          </a:xfrm>
          <a:prstGeom prst="rect">
            <a:avLst/>
          </a:prstGeom>
          <a:noFill/>
          <a:ln/>
        </p:spPr>
        <p:txBody>
          <a:bodyPr wrap="square" lIns="0" tIns="0" rIns="0" bIns="0" rtlCol="0" anchor="t"/>
          <a:lstStyle/>
          <a:p>
            <a:pPr indent="0" marL="0">
              <a:buNone/>
            </a:pPr>
            <a:r>
              <a:rPr lang="en-US" sz="1050" dirty="0">
                <a:solidFill>
                  <a:srgbClr val="FFFFFF"/>
                </a:solidFill>
                <a:latin typeface="Inter" pitchFamily="34" charset="0"/>
                <a:ea typeface="Inter" pitchFamily="34" charset="-122"/>
                <a:cs typeface="Inter" pitchFamily="34" charset="-120"/>
              </a:rPr>
              <a:t>24 of 36 planned issues delivered, while output per person doubled. The cycle no longer describes what the team works on.</a:t>
            </a:r>
            <a:endParaRPr lang="en-US" sz="1050" dirty="0"/>
          </a:p>
        </p:txBody>
      </p:sp>
      <p:sp>
        <p:nvSpPr>
          <p:cNvPr id="8" name="Text 6"/>
          <p:cNvSpPr txBox="1"/>
          <p:nvPr/>
        </p:nvSpPr>
        <p:spPr>
          <a:xfrm>
            <a:off x="749808" y="3456432"/>
            <a:ext cx="2194560" cy="182880"/>
          </a:xfrm>
          <a:prstGeom prst="rect">
            <a:avLst/>
          </a:prstGeom>
          <a:noFill/>
          <a:ln/>
        </p:spPr>
        <p:txBody>
          <a:bodyPr wrap="square" lIns="0" tIns="0" rIns="0" bIns="0" rtlCol="0" anchor="ctr"/>
          <a:lstStyle/>
          <a:p>
            <a:pPr indent="0" marL="0">
              <a:buNone/>
            </a:pPr>
            <a:r>
              <a:rPr lang="en-US" sz="800" b="1" spc="150" kern="0" dirty="0">
                <a:solidFill>
                  <a:srgbClr val="67C3EA"/>
                </a:solidFill>
                <a:latin typeface="IBM Plex Mono" pitchFamily="34" charset="0"/>
                <a:ea typeface="IBM Plex Mono" pitchFamily="34" charset="-122"/>
                <a:cs typeface="IBM Plex Mono" pitchFamily="34" charset="-120"/>
              </a:rPr>
              <a:t>MY PROPOSED ACTION</a:t>
            </a:r>
            <a:endParaRPr lang="en-US" sz="800" dirty="0"/>
          </a:p>
        </p:txBody>
      </p:sp>
      <p:sp>
        <p:nvSpPr>
          <p:cNvPr id="9" name="Text 7"/>
          <p:cNvSpPr txBox="1"/>
          <p:nvPr/>
        </p:nvSpPr>
        <p:spPr>
          <a:xfrm>
            <a:off x="749808" y="3657600"/>
            <a:ext cx="2194560" cy="868680"/>
          </a:xfrm>
          <a:prstGeom prst="rect">
            <a:avLst/>
          </a:prstGeom>
          <a:noFill/>
          <a:ln/>
        </p:spPr>
        <p:txBody>
          <a:bodyPr wrap="square" lIns="0" tIns="0" rIns="0" bIns="0" rtlCol="0" anchor="t"/>
          <a:lstStyle/>
          <a:p>
            <a:pPr indent="0" marL="0">
              <a:buNone/>
            </a:pPr>
            <a:r>
              <a:rPr lang="en-US" sz="1050" dirty="0">
                <a:solidFill>
                  <a:srgbClr val="FFFFFF"/>
                </a:solidFill>
                <a:latin typeface="Inter" pitchFamily="34" charset="0"/>
                <a:ea typeface="Inter" pitchFamily="34" charset="-122"/>
                <a:cs typeface="Inter" pitchFamily="34" charset="-120"/>
              </a:rPr>
              <a:t>Squad leads and I re-scope the next cycle to include the improvement work we are actually doing. I report the number again next month.</a:t>
            </a:r>
            <a:endParaRPr lang="en-US" sz="1050" dirty="0"/>
          </a:p>
        </p:txBody>
      </p:sp>
      <p:sp>
        <p:nvSpPr>
          <p:cNvPr id="10" name="Shape 8"/>
          <p:cNvSpPr/>
          <p:nvPr/>
        </p:nvSpPr>
        <p:spPr>
          <a:xfrm>
            <a:off x="3291840" y="1280160"/>
            <a:ext cx="2560320" cy="3291840"/>
          </a:xfrm>
          <a:prstGeom prst="rect">
            <a:avLst/>
          </a:prstGeom>
          <a:solidFill>
            <a:srgbClr val="0D1A26"/>
          </a:solidFill>
          <a:ln w="9525">
            <a:solidFill>
              <a:srgbClr val="22384B"/>
            </a:solidFill>
            <a:prstDash val="solid"/>
          </a:ln>
        </p:spPr>
      </p:sp>
      <p:sp>
        <p:nvSpPr>
          <p:cNvPr id="11" name="Shape 9"/>
          <p:cNvSpPr/>
          <p:nvPr/>
        </p:nvSpPr>
        <p:spPr>
          <a:xfrm>
            <a:off x="3493008" y="1444752"/>
            <a:ext cx="384048" cy="384048"/>
          </a:xfrm>
          <a:prstGeom prst="rect">
            <a:avLst/>
          </a:prstGeom>
          <a:solidFill>
            <a:srgbClr val="FFD921"/>
          </a:solidFill>
          <a:ln w="12700">
            <a:solidFill>
              <a:srgbClr val="FFD921"/>
            </a:solidFill>
            <a:prstDash val="solid"/>
          </a:ln>
        </p:spPr>
      </p:sp>
      <p:sp>
        <p:nvSpPr>
          <p:cNvPr id="12" name="Text 10"/>
          <p:cNvSpPr txBox="1"/>
          <p:nvPr/>
        </p:nvSpPr>
        <p:spPr>
          <a:xfrm>
            <a:off x="3493008" y="1444752"/>
            <a:ext cx="384048" cy="384048"/>
          </a:xfrm>
          <a:prstGeom prst="rect">
            <a:avLst/>
          </a:prstGeom>
          <a:noFill/>
          <a:ln/>
        </p:spPr>
        <p:txBody>
          <a:bodyPr wrap="square" lIns="0" tIns="0" rIns="0" bIns="0" rtlCol="0" anchor="ctr"/>
          <a:lstStyle/>
          <a:p>
            <a:pPr algn="ctr" indent="0" marL="0">
              <a:buNone/>
            </a:pPr>
            <a:r>
              <a:rPr lang="en-US" sz="1400" b="1" dirty="0">
                <a:solidFill>
                  <a:srgbClr val="112333"/>
                </a:solidFill>
                <a:latin typeface="IBM Plex Mono" pitchFamily="34" charset="0"/>
                <a:ea typeface="IBM Plex Mono" pitchFamily="34" charset="-122"/>
                <a:cs typeface="IBM Plex Mono" pitchFamily="34" charset="-120"/>
              </a:rPr>
              <a:t>2</a:t>
            </a:r>
            <a:endParaRPr lang="en-US" sz="1400" dirty="0"/>
          </a:p>
        </p:txBody>
      </p:sp>
      <p:sp>
        <p:nvSpPr>
          <p:cNvPr id="13" name="Text 11"/>
          <p:cNvSpPr txBox="1"/>
          <p:nvPr/>
        </p:nvSpPr>
        <p:spPr>
          <a:xfrm>
            <a:off x="3493008" y="1920240"/>
            <a:ext cx="2194560" cy="502920"/>
          </a:xfrm>
          <a:prstGeom prst="rect">
            <a:avLst/>
          </a:prstGeom>
          <a:noFill/>
          <a:ln/>
        </p:spPr>
        <p:txBody>
          <a:bodyPr wrap="square" lIns="0" tIns="0" rIns="0" bIns="0" rtlCol="0" anchor="t"/>
          <a:lstStyle/>
          <a:p>
            <a:pPr indent="0" marL="0">
              <a:buNone/>
            </a:pPr>
            <a:r>
              <a:rPr lang="en-US" sz="1150" b="1" dirty="0">
                <a:solidFill>
                  <a:srgbClr val="FFFFFF"/>
                </a:solidFill>
                <a:latin typeface="IBM Plex Mono" pitchFamily="34" charset="0"/>
                <a:ea typeface="IBM Plex Mono" pitchFamily="34" charset="-122"/>
                <a:cs typeface="IBM Plex Mono" pitchFamily="34" charset="-120"/>
              </a:rPr>
              <a:t>Bigger releases, more failures</a:t>
            </a:r>
            <a:endParaRPr lang="en-US" sz="1150" dirty="0"/>
          </a:p>
        </p:txBody>
      </p:sp>
      <p:sp>
        <p:nvSpPr>
          <p:cNvPr id="14" name="Text 12"/>
          <p:cNvSpPr txBox="1"/>
          <p:nvPr/>
        </p:nvSpPr>
        <p:spPr>
          <a:xfrm>
            <a:off x="3493008" y="2450592"/>
            <a:ext cx="2194560" cy="960120"/>
          </a:xfrm>
          <a:prstGeom prst="rect">
            <a:avLst/>
          </a:prstGeom>
          <a:noFill/>
          <a:ln/>
        </p:spPr>
        <p:txBody>
          <a:bodyPr wrap="square" lIns="0" tIns="0" rIns="0" bIns="0" rtlCol="0" anchor="t"/>
          <a:lstStyle/>
          <a:p>
            <a:pPr indent="0" marL="0">
              <a:buNone/>
            </a:pPr>
            <a:r>
              <a:rPr lang="en-US" sz="1050" dirty="0">
                <a:solidFill>
                  <a:srgbClr val="FFFFFF"/>
                </a:solidFill>
                <a:latin typeface="Inter" pitchFamily="34" charset="0"/>
                <a:ea typeface="Inter" pitchFamily="34" charset="-122"/>
                <a:cs typeface="Inter" pitchFamily="34" charset="-120"/>
              </a:rPr>
              <a:t>Releases went from 219 to 176 while merged work went up 50%. Failure rate went from 1.4% to 2.8%. Recovery still takes about two days (1d 23h).</a:t>
            </a:r>
            <a:endParaRPr lang="en-US" sz="1050" dirty="0"/>
          </a:p>
        </p:txBody>
      </p:sp>
      <p:sp>
        <p:nvSpPr>
          <p:cNvPr id="15" name="Text 13"/>
          <p:cNvSpPr txBox="1"/>
          <p:nvPr/>
        </p:nvSpPr>
        <p:spPr>
          <a:xfrm>
            <a:off x="3493008" y="3456432"/>
            <a:ext cx="2194560" cy="182880"/>
          </a:xfrm>
          <a:prstGeom prst="rect">
            <a:avLst/>
          </a:prstGeom>
          <a:noFill/>
          <a:ln/>
        </p:spPr>
        <p:txBody>
          <a:bodyPr wrap="square" lIns="0" tIns="0" rIns="0" bIns="0" rtlCol="0" anchor="ctr"/>
          <a:lstStyle/>
          <a:p>
            <a:pPr indent="0" marL="0">
              <a:buNone/>
            </a:pPr>
            <a:r>
              <a:rPr lang="en-US" sz="800" b="1" spc="150" kern="0" dirty="0">
                <a:solidFill>
                  <a:srgbClr val="67C3EA"/>
                </a:solidFill>
                <a:latin typeface="IBM Plex Mono" pitchFamily="34" charset="0"/>
                <a:ea typeface="IBM Plex Mono" pitchFamily="34" charset="-122"/>
                <a:cs typeface="IBM Plex Mono" pitchFamily="34" charset="-120"/>
              </a:rPr>
              <a:t>MY PROPOSED ACTION</a:t>
            </a:r>
            <a:endParaRPr lang="en-US" sz="800" dirty="0"/>
          </a:p>
        </p:txBody>
      </p:sp>
      <p:sp>
        <p:nvSpPr>
          <p:cNvPr id="16" name="Text 14"/>
          <p:cNvSpPr txBox="1"/>
          <p:nvPr/>
        </p:nvSpPr>
        <p:spPr>
          <a:xfrm>
            <a:off x="3493008" y="3657600"/>
            <a:ext cx="2194560" cy="868680"/>
          </a:xfrm>
          <a:prstGeom prst="rect">
            <a:avLst/>
          </a:prstGeom>
          <a:noFill/>
          <a:ln/>
        </p:spPr>
        <p:txBody>
          <a:bodyPr wrap="square" lIns="0" tIns="0" rIns="0" bIns="0" rtlCol="0" anchor="t"/>
          <a:lstStyle/>
          <a:p>
            <a:pPr indent="0" marL="0">
              <a:buNone/>
            </a:pPr>
            <a:r>
              <a:rPr lang="en-US" sz="1050" dirty="0">
                <a:solidFill>
                  <a:srgbClr val="FFFFFF"/>
                </a:solidFill>
                <a:latin typeface="Inter" pitchFamily="34" charset="0"/>
                <a:ea typeface="Inter" pitchFamily="34" charset="-122"/>
                <a:cs typeface="Inter" pitchFamily="34" charset="-120"/>
              </a:rPr>
              <a:t>Go back to releasing as work merges instead of batching. Name an owner for every production failure.</a:t>
            </a:r>
            <a:endParaRPr lang="en-US" sz="1050" dirty="0"/>
          </a:p>
        </p:txBody>
      </p:sp>
      <p:sp>
        <p:nvSpPr>
          <p:cNvPr id="17" name="Shape 15"/>
          <p:cNvSpPr/>
          <p:nvPr/>
        </p:nvSpPr>
        <p:spPr>
          <a:xfrm>
            <a:off x="6035040" y="1280160"/>
            <a:ext cx="2560320" cy="3291840"/>
          </a:xfrm>
          <a:prstGeom prst="rect">
            <a:avLst/>
          </a:prstGeom>
          <a:solidFill>
            <a:srgbClr val="0D1A26"/>
          </a:solidFill>
          <a:ln w="9525">
            <a:solidFill>
              <a:srgbClr val="22384B"/>
            </a:solidFill>
            <a:prstDash val="solid"/>
          </a:ln>
        </p:spPr>
      </p:sp>
      <p:sp>
        <p:nvSpPr>
          <p:cNvPr id="18" name="Shape 16"/>
          <p:cNvSpPr/>
          <p:nvPr/>
        </p:nvSpPr>
        <p:spPr>
          <a:xfrm>
            <a:off x="6236208" y="1444752"/>
            <a:ext cx="384048" cy="384048"/>
          </a:xfrm>
          <a:prstGeom prst="rect">
            <a:avLst/>
          </a:prstGeom>
          <a:solidFill>
            <a:srgbClr val="FFD921"/>
          </a:solidFill>
          <a:ln w="12700">
            <a:solidFill>
              <a:srgbClr val="FFD921"/>
            </a:solidFill>
            <a:prstDash val="solid"/>
          </a:ln>
        </p:spPr>
      </p:sp>
      <p:sp>
        <p:nvSpPr>
          <p:cNvPr id="19" name="Text 17"/>
          <p:cNvSpPr txBox="1"/>
          <p:nvPr/>
        </p:nvSpPr>
        <p:spPr>
          <a:xfrm>
            <a:off x="6236208" y="1444752"/>
            <a:ext cx="384048" cy="384048"/>
          </a:xfrm>
          <a:prstGeom prst="rect">
            <a:avLst/>
          </a:prstGeom>
          <a:noFill/>
          <a:ln/>
        </p:spPr>
        <p:txBody>
          <a:bodyPr wrap="square" lIns="0" tIns="0" rIns="0" bIns="0" rtlCol="0" anchor="ctr"/>
          <a:lstStyle/>
          <a:p>
            <a:pPr algn="ctr" indent="0" marL="0">
              <a:buNone/>
            </a:pPr>
            <a:r>
              <a:rPr lang="en-US" sz="1400" b="1" dirty="0">
                <a:solidFill>
                  <a:srgbClr val="112333"/>
                </a:solidFill>
                <a:latin typeface="IBM Plex Mono" pitchFamily="34" charset="0"/>
                <a:ea typeface="IBM Plex Mono" pitchFamily="34" charset="-122"/>
                <a:cs typeface="IBM Plex Mono" pitchFamily="34" charset="-120"/>
              </a:rPr>
              <a:t>3</a:t>
            </a:r>
            <a:endParaRPr lang="en-US" sz="1400" dirty="0"/>
          </a:p>
        </p:txBody>
      </p:sp>
      <p:sp>
        <p:nvSpPr>
          <p:cNvPr id="20" name="Text 18"/>
          <p:cNvSpPr txBox="1"/>
          <p:nvPr/>
        </p:nvSpPr>
        <p:spPr>
          <a:xfrm>
            <a:off x="6236208" y="1920240"/>
            <a:ext cx="2194560" cy="502920"/>
          </a:xfrm>
          <a:prstGeom prst="rect">
            <a:avLst/>
          </a:prstGeom>
          <a:noFill/>
          <a:ln/>
        </p:spPr>
        <p:txBody>
          <a:bodyPr wrap="square" lIns="0" tIns="0" rIns="0" bIns="0" rtlCol="0" anchor="t"/>
          <a:lstStyle/>
          <a:p>
            <a:pPr indent="0" marL="0">
              <a:buNone/>
            </a:pPr>
            <a:r>
              <a:rPr lang="en-US" sz="1150" b="1" dirty="0">
                <a:solidFill>
                  <a:srgbClr val="FFFFFF"/>
                </a:solidFill>
                <a:latin typeface="IBM Plex Mono" pitchFamily="34" charset="0"/>
                <a:ea typeface="IBM Plex Mono" pitchFamily="34" charset="-122"/>
                <a:cs typeface="IBM Plex Mono" pitchFamily="34" charset="-120"/>
              </a:rPr>
              <a:t>New product work is at 15%</a:t>
            </a:r>
            <a:endParaRPr lang="en-US" sz="1150" dirty="0"/>
          </a:p>
        </p:txBody>
      </p:sp>
      <p:sp>
        <p:nvSpPr>
          <p:cNvPr id="21" name="Text 19"/>
          <p:cNvSpPr txBox="1"/>
          <p:nvPr/>
        </p:nvSpPr>
        <p:spPr>
          <a:xfrm>
            <a:off x="6236208" y="2450592"/>
            <a:ext cx="2194560" cy="960120"/>
          </a:xfrm>
          <a:prstGeom prst="rect">
            <a:avLst/>
          </a:prstGeom>
          <a:noFill/>
          <a:ln/>
        </p:spPr>
        <p:txBody>
          <a:bodyPr wrap="square" lIns="0" tIns="0" rIns="0" bIns="0" rtlCol="0" anchor="t"/>
          <a:lstStyle/>
          <a:p>
            <a:pPr indent="0" marL="0">
              <a:buNone/>
            </a:pPr>
            <a:r>
              <a:rPr lang="en-US" sz="1050" dirty="0">
                <a:solidFill>
                  <a:srgbClr val="FFFFFF"/>
                </a:solidFill>
                <a:latin typeface="Inter" pitchFamily="34" charset="0"/>
                <a:ea typeface="Inter" pitchFamily="34" charset="-122"/>
                <a:cs typeface="Inter" pitchFamily="34" charset="-120"/>
              </a:rPr>
              <a:t>It was 46% the month before. Against industry tiers that is a move from High to Low.</a:t>
            </a:r>
            <a:endParaRPr lang="en-US" sz="1050" dirty="0"/>
          </a:p>
        </p:txBody>
      </p:sp>
      <p:sp>
        <p:nvSpPr>
          <p:cNvPr id="22" name="Text 20"/>
          <p:cNvSpPr txBox="1"/>
          <p:nvPr/>
        </p:nvSpPr>
        <p:spPr>
          <a:xfrm>
            <a:off x="6236208" y="3456432"/>
            <a:ext cx="2194560" cy="182880"/>
          </a:xfrm>
          <a:prstGeom prst="rect">
            <a:avLst/>
          </a:prstGeom>
          <a:noFill/>
          <a:ln/>
        </p:spPr>
        <p:txBody>
          <a:bodyPr wrap="square" lIns="0" tIns="0" rIns="0" bIns="0" rtlCol="0" anchor="ctr"/>
          <a:lstStyle/>
          <a:p>
            <a:pPr indent="0" marL="0">
              <a:buNone/>
            </a:pPr>
            <a:r>
              <a:rPr lang="en-US" sz="800" b="1" spc="150" kern="0" dirty="0">
                <a:solidFill>
                  <a:srgbClr val="67C3EA"/>
                </a:solidFill>
                <a:latin typeface="IBM Plex Mono" pitchFamily="34" charset="0"/>
                <a:ea typeface="IBM Plex Mono" pitchFamily="34" charset="-122"/>
                <a:cs typeface="IBM Plex Mono" pitchFamily="34" charset="-120"/>
              </a:rPr>
              <a:t>MY PROPOSED ACTION</a:t>
            </a:r>
            <a:endParaRPr lang="en-US" sz="800" dirty="0"/>
          </a:p>
        </p:txBody>
      </p:sp>
      <p:sp>
        <p:nvSpPr>
          <p:cNvPr id="23" name="Text 21"/>
          <p:cNvSpPr txBox="1"/>
          <p:nvPr/>
        </p:nvSpPr>
        <p:spPr>
          <a:xfrm>
            <a:off x="6236208" y="3657600"/>
            <a:ext cx="2194560" cy="868680"/>
          </a:xfrm>
          <a:prstGeom prst="rect">
            <a:avLst/>
          </a:prstGeom>
          <a:noFill/>
          <a:ln/>
        </p:spPr>
        <p:txBody>
          <a:bodyPr wrap="square" lIns="0" tIns="0" rIns="0" bIns="0" rtlCol="0" anchor="t"/>
          <a:lstStyle/>
          <a:p>
            <a:pPr indent="0" marL="0">
              <a:buNone/>
            </a:pPr>
            <a:r>
              <a:rPr lang="en-US" sz="1050" dirty="0">
                <a:solidFill>
                  <a:srgbClr val="FFFFFF"/>
                </a:solidFill>
                <a:latin typeface="Inter" pitchFamily="34" charset="0"/>
                <a:ea typeface="Inter" pitchFamily="34" charset="-122"/>
                <a:cs typeface="Inter" pitchFamily="34" charset="-120"/>
              </a:rPr>
              <a:t>Healthy for the month after a launch. Not healthy as a habit. This one needs your decision: next slide.</a:t>
            </a:r>
            <a:endParaRPr lang="en-US" sz="1050" dirty="0"/>
          </a:p>
        </p:txBody>
      </p:sp>
      <p:sp>
        <p:nvSpPr>
          <p:cNvPr id="24" name="Text 22"/>
          <p:cNvSpPr txBox="1"/>
          <p:nvPr/>
        </p:nvSpPr>
        <p:spPr>
          <a:xfrm>
            <a:off x="548640" y="4736592"/>
            <a:ext cx="8046720" cy="228600"/>
          </a:xfrm>
          <a:prstGeom prst="rect">
            <a:avLst/>
          </a:prstGeom>
          <a:noFill/>
          <a:ln/>
        </p:spPr>
        <p:txBody>
          <a:bodyPr wrap="square" lIns="0" tIns="0" rIns="0" bIns="0" rtlCol="0" anchor="ctr"/>
          <a:lstStyle/>
          <a:p>
            <a:pPr indent="0" marL="0">
              <a:buNone/>
            </a:pPr>
            <a:r>
              <a:rPr lang="en-US" sz="900" dirty="0">
                <a:solidFill>
                  <a:srgbClr val="A8ADA1"/>
                </a:solidFill>
                <a:latin typeface="Inter" pitchFamily="34" charset="0"/>
                <a:ea typeface="Inter" pitchFamily="34" charset="-122"/>
                <a:cs typeface="Inter" pitchFamily="34" charset="-120"/>
              </a:rPr>
              <a:t>Source: DevStats MCP · last month vs the month before · all squads</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D921"/>
        </a:solidFill>
      </p:bgPr>
    </p:bg>
    <p:spTree>
      <p:nvGrpSpPr>
        <p:cNvPr id="1" name=""/>
        <p:cNvGrpSpPr/>
        <p:nvPr/>
      </p:nvGrpSpPr>
      <p:grpSpPr>
        <a:xfrm>
          <a:off x="0" y="0"/>
          <a:ext cx="0" cy="0"/>
          <a:chOff x="0" y="0"/>
          <a:chExt cx="0" cy="0"/>
        </a:xfrm>
      </p:grpSpPr>
      <p:sp>
        <p:nvSpPr>
          <p:cNvPr id="2" name="Shape 0"/>
          <p:cNvSpPr/>
          <p:nvPr/>
        </p:nvSpPr>
        <p:spPr>
          <a:xfrm>
            <a:off x="274320" y="274320"/>
            <a:ext cx="411480" cy="27432"/>
          </a:xfrm>
          <a:prstGeom prst="rect">
            <a:avLst/>
          </a:prstGeom>
          <a:solidFill>
            <a:srgbClr val="112333">
              <a:alpha val="20000"/>
            </a:srgbClr>
          </a:solidFill>
          <a:ln w="12700">
            <a:solidFill>
              <a:srgbClr val="112333">
                <a:alpha val="20000"/>
              </a:srgbClr>
            </a:solidFill>
            <a:prstDash val="solid"/>
          </a:ln>
        </p:spPr>
      </p:sp>
      <p:sp>
        <p:nvSpPr>
          <p:cNvPr id="3" name="Shape 1"/>
          <p:cNvSpPr/>
          <p:nvPr/>
        </p:nvSpPr>
        <p:spPr>
          <a:xfrm>
            <a:off x="274320" y="274320"/>
            <a:ext cx="27432" cy="411480"/>
          </a:xfrm>
          <a:prstGeom prst="rect">
            <a:avLst/>
          </a:prstGeom>
          <a:solidFill>
            <a:srgbClr val="112333">
              <a:alpha val="20000"/>
            </a:srgbClr>
          </a:solidFill>
          <a:ln w="12700">
            <a:solidFill>
              <a:srgbClr val="112333">
                <a:alpha val="20000"/>
              </a:srgbClr>
            </a:solidFill>
            <a:prstDash val="solid"/>
          </a:ln>
        </p:spPr>
      </p:sp>
      <p:sp>
        <p:nvSpPr>
          <p:cNvPr id="4" name="Shape 2"/>
          <p:cNvSpPr/>
          <p:nvPr/>
        </p:nvSpPr>
        <p:spPr>
          <a:xfrm>
            <a:off x="8458200" y="274320"/>
            <a:ext cx="411480" cy="27432"/>
          </a:xfrm>
          <a:prstGeom prst="rect">
            <a:avLst/>
          </a:prstGeom>
          <a:solidFill>
            <a:srgbClr val="112333">
              <a:alpha val="20000"/>
            </a:srgbClr>
          </a:solidFill>
          <a:ln w="12700">
            <a:solidFill>
              <a:srgbClr val="112333">
                <a:alpha val="20000"/>
              </a:srgbClr>
            </a:solidFill>
            <a:prstDash val="solid"/>
          </a:ln>
        </p:spPr>
      </p:sp>
      <p:sp>
        <p:nvSpPr>
          <p:cNvPr id="5" name="Shape 3"/>
          <p:cNvSpPr/>
          <p:nvPr/>
        </p:nvSpPr>
        <p:spPr>
          <a:xfrm>
            <a:off x="8842248" y="274320"/>
            <a:ext cx="27432" cy="411480"/>
          </a:xfrm>
          <a:prstGeom prst="rect">
            <a:avLst/>
          </a:prstGeom>
          <a:solidFill>
            <a:srgbClr val="112333">
              <a:alpha val="20000"/>
            </a:srgbClr>
          </a:solidFill>
          <a:ln w="12700">
            <a:solidFill>
              <a:srgbClr val="112333">
                <a:alpha val="20000"/>
              </a:srgbClr>
            </a:solidFill>
            <a:prstDash val="solid"/>
          </a:ln>
        </p:spPr>
      </p:sp>
      <p:sp>
        <p:nvSpPr>
          <p:cNvPr id="6" name="Shape 4"/>
          <p:cNvSpPr/>
          <p:nvPr/>
        </p:nvSpPr>
        <p:spPr>
          <a:xfrm>
            <a:off x="274320" y="4841748"/>
            <a:ext cx="411480" cy="27432"/>
          </a:xfrm>
          <a:prstGeom prst="rect">
            <a:avLst/>
          </a:prstGeom>
          <a:solidFill>
            <a:srgbClr val="112333">
              <a:alpha val="20000"/>
            </a:srgbClr>
          </a:solidFill>
          <a:ln w="12700">
            <a:solidFill>
              <a:srgbClr val="112333">
                <a:alpha val="20000"/>
              </a:srgbClr>
            </a:solidFill>
            <a:prstDash val="solid"/>
          </a:ln>
        </p:spPr>
      </p:sp>
      <p:sp>
        <p:nvSpPr>
          <p:cNvPr id="7" name="Shape 5"/>
          <p:cNvSpPr/>
          <p:nvPr/>
        </p:nvSpPr>
        <p:spPr>
          <a:xfrm>
            <a:off x="274320" y="4457700"/>
            <a:ext cx="27432" cy="411480"/>
          </a:xfrm>
          <a:prstGeom prst="rect">
            <a:avLst/>
          </a:prstGeom>
          <a:solidFill>
            <a:srgbClr val="112333">
              <a:alpha val="20000"/>
            </a:srgbClr>
          </a:solidFill>
          <a:ln w="12700">
            <a:solidFill>
              <a:srgbClr val="112333">
                <a:alpha val="20000"/>
              </a:srgbClr>
            </a:solidFill>
            <a:prstDash val="solid"/>
          </a:ln>
        </p:spPr>
      </p:sp>
      <p:sp>
        <p:nvSpPr>
          <p:cNvPr id="8" name="Shape 6"/>
          <p:cNvSpPr/>
          <p:nvPr/>
        </p:nvSpPr>
        <p:spPr>
          <a:xfrm>
            <a:off x="8458200" y="4841748"/>
            <a:ext cx="411480" cy="27432"/>
          </a:xfrm>
          <a:prstGeom prst="rect">
            <a:avLst/>
          </a:prstGeom>
          <a:solidFill>
            <a:srgbClr val="112333">
              <a:alpha val="20000"/>
            </a:srgbClr>
          </a:solidFill>
          <a:ln w="12700">
            <a:solidFill>
              <a:srgbClr val="112333">
                <a:alpha val="20000"/>
              </a:srgbClr>
            </a:solidFill>
            <a:prstDash val="solid"/>
          </a:ln>
        </p:spPr>
      </p:sp>
      <p:sp>
        <p:nvSpPr>
          <p:cNvPr id="9" name="Shape 7"/>
          <p:cNvSpPr/>
          <p:nvPr/>
        </p:nvSpPr>
        <p:spPr>
          <a:xfrm>
            <a:off x="8842248" y="4457700"/>
            <a:ext cx="27432" cy="411480"/>
          </a:xfrm>
          <a:prstGeom prst="rect">
            <a:avLst/>
          </a:prstGeom>
          <a:solidFill>
            <a:srgbClr val="112333">
              <a:alpha val="20000"/>
            </a:srgbClr>
          </a:solidFill>
          <a:ln w="12700">
            <a:solidFill>
              <a:srgbClr val="112333">
                <a:alpha val="20000"/>
              </a:srgbClr>
            </a:solidFill>
            <a:prstDash val="solid"/>
          </a:ln>
        </p:spPr>
      </p:sp>
      <p:sp>
        <p:nvSpPr>
          <p:cNvPr id="10" name="Text 8"/>
          <p:cNvSpPr txBox="1"/>
          <p:nvPr/>
        </p:nvSpPr>
        <p:spPr>
          <a:xfrm>
            <a:off x="548640" y="457200"/>
            <a:ext cx="1005840" cy="256032"/>
          </a:xfrm>
          <a:prstGeom prst="rect">
            <a:avLst/>
          </a:prstGeom>
          <a:solidFill>
            <a:srgbClr val="112333"/>
          </a:solidFill>
          <a:ln/>
        </p:spPr>
        <p:txBody>
          <a:bodyPr wrap="square" lIns="0" tIns="0" rIns="0" bIns="0" rtlCol="0" anchor="ctr"/>
          <a:lstStyle/>
          <a:p>
            <a:pPr algn="ctr" indent="0" marL="0">
              <a:buNone/>
            </a:pPr>
            <a:r>
              <a:rPr lang="en-US" sz="950" b="1" spc="150" kern="0" dirty="0">
                <a:solidFill>
                  <a:srgbClr val="FFFFFF"/>
                </a:solidFill>
                <a:latin typeface="IBM Plex Mono" pitchFamily="34" charset="0"/>
                <a:ea typeface="IBM Plex Mono" pitchFamily="34" charset="-122"/>
                <a:cs typeface="IBM Plex Mono" pitchFamily="34" charset="-120"/>
              </a:rPr>
              <a:t>THE ASK</a:t>
            </a:r>
            <a:endParaRPr lang="en-US" sz="950" dirty="0"/>
          </a:p>
        </p:txBody>
      </p:sp>
      <p:sp>
        <p:nvSpPr>
          <p:cNvPr id="11" name="Text 9"/>
          <p:cNvSpPr txBox="1"/>
          <p:nvPr/>
        </p:nvSpPr>
        <p:spPr>
          <a:xfrm>
            <a:off x="548640" y="868680"/>
            <a:ext cx="8046720" cy="1188720"/>
          </a:xfrm>
          <a:prstGeom prst="rect">
            <a:avLst/>
          </a:prstGeom>
          <a:noFill/>
          <a:ln/>
        </p:spPr>
        <p:txBody>
          <a:bodyPr wrap="square" lIns="0" tIns="0" rIns="0" bIns="0" rtlCol="0" anchor="t"/>
          <a:lstStyle/>
          <a:p>
            <a:pPr indent="0" marL="0">
              <a:buNone/>
            </a:pPr>
            <a:r>
              <a:rPr lang="en-US" sz="2600" b="1" dirty="0">
                <a:solidFill>
                  <a:srgbClr val="112333"/>
                </a:solidFill>
                <a:latin typeface="IBM Plex Mono" pitchFamily="34" charset="0"/>
                <a:ea typeface="IBM Plex Mono" pitchFamily="34" charset="-122"/>
                <a:cs typeface="IBM Plex Mono" pitchFamily="34" charset="-120"/>
              </a:rPr>
              <a:t>Decide how much of engineering goes to new bets next quarter.</a:t>
            </a:r>
            <a:endParaRPr lang="en-US" sz="2600" dirty="0"/>
          </a:p>
        </p:txBody>
      </p:sp>
      <p:sp>
        <p:nvSpPr>
          <p:cNvPr id="12" name="Shape 10"/>
          <p:cNvSpPr/>
          <p:nvPr/>
        </p:nvSpPr>
        <p:spPr>
          <a:xfrm>
            <a:off x="548640" y="2240280"/>
            <a:ext cx="3931920" cy="1508760"/>
          </a:xfrm>
          <a:prstGeom prst="rect">
            <a:avLst/>
          </a:prstGeom>
          <a:solidFill>
            <a:srgbClr val="112333"/>
          </a:solidFill>
          <a:ln w="9525">
            <a:solidFill>
              <a:srgbClr val="22384B"/>
            </a:solidFill>
            <a:prstDash val="solid"/>
          </a:ln>
        </p:spPr>
      </p:sp>
      <p:sp>
        <p:nvSpPr>
          <p:cNvPr id="13" name="Text 11"/>
          <p:cNvSpPr txBox="1"/>
          <p:nvPr/>
        </p:nvSpPr>
        <p:spPr>
          <a:xfrm>
            <a:off x="822960" y="2377440"/>
            <a:ext cx="3383280" cy="320040"/>
          </a:xfrm>
          <a:prstGeom prst="rect">
            <a:avLst/>
          </a:prstGeom>
          <a:noFill/>
          <a:ln/>
        </p:spPr>
        <p:txBody>
          <a:bodyPr wrap="square" lIns="0" tIns="0" rIns="0" bIns="0" rtlCol="0" anchor="ctr"/>
          <a:lstStyle/>
          <a:p>
            <a:pPr indent="0" marL="0">
              <a:buNone/>
            </a:pPr>
            <a:r>
              <a:rPr lang="en-US" sz="1300" b="1" dirty="0">
                <a:solidFill>
                  <a:srgbClr val="FFFFFF"/>
                </a:solidFill>
                <a:latin typeface="IBM Plex Mono" pitchFamily="34" charset="0"/>
                <a:ea typeface="IBM Plex Mono" pitchFamily="34" charset="-122"/>
                <a:cs typeface="IBM Plex Mono" pitchFamily="34" charset="-120"/>
              </a:rPr>
              <a:t>Stay where last month was</a:t>
            </a:r>
            <a:endParaRPr lang="en-US" sz="1300" dirty="0"/>
          </a:p>
        </p:txBody>
      </p:sp>
      <p:sp>
        <p:nvSpPr>
          <p:cNvPr id="14" name="Text 12"/>
          <p:cNvSpPr txBox="1"/>
          <p:nvPr/>
        </p:nvSpPr>
        <p:spPr>
          <a:xfrm>
            <a:off x="822960" y="2715768"/>
            <a:ext cx="3383280" cy="365760"/>
          </a:xfrm>
          <a:prstGeom prst="rect">
            <a:avLst/>
          </a:prstGeom>
          <a:noFill/>
          <a:ln/>
        </p:spPr>
        <p:txBody>
          <a:bodyPr wrap="square" lIns="0" tIns="0" rIns="0" bIns="0" rtlCol="0" anchor="ctr"/>
          <a:lstStyle/>
          <a:p>
            <a:pPr indent="0" marL="0">
              <a:buNone/>
            </a:pPr>
            <a:r>
              <a:rPr lang="en-US" sz="1600" b="1" dirty="0">
                <a:solidFill>
                  <a:srgbClr val="FFD921"/>
                </a:solidFill>
                <a:latin typeface="IBM Plex Mono" pitchFamily="34" charset="0"/>
                <a:ea typeface="IBM Plex Mono" pitchFamily="34" charset="-122"/>
                <a:cs typeface="IBM Plex Mono" pitchFamily="34" charset="-120"/>
              </a:rPr>
              <a:t>15% new · 45% improving</a:t>
            </a:r>
            <a:endParaRPr lang="en-US" sz="1600" dirty="0"/>
          </a:p>
        </p:txBody>
      </p:sp>
      <p:sp>
        <p:nvSpPr>
          <p:cNvPr id="15" name="Text 13"/>
          <p:cNvSpPr txBox="1"/>
          <p:nvPr/>
        </p:nvSpPr>
        <p:spPr>
          <a:xfrm>
            <a:off x="822960" y="3127248"/>
            <a:ext cx="3383280" cy="822960"/>
          </a:xfrm>
          <a:prstGeom prst="rect">
            <a:avLst/>
          </a:prstGeom>
          <a:noFill/>
          <a:ln/>
        </p:spPr>
        <p:txBody>
          <a:bodyPr wrap="square" lIns="0" tIns="0" rIns="0" bIns="0" rtlCol="0" anchor="t"/>
          <a:lstStyle/>
          <a:p>
            <a:pPr indent="0" marL="0">
              <a:buNone/>
            </a:pPr>
            <a:r>
              <a:rPr lang="en-US" sz="1150" dirty="0">
                <a:solidFill>
                  <a:srgbClr val="A8ADA1"/>
                </a:solidFill>
                <a:latin typeface="Inter" pitchFamily="34" charset="0"/>
                <a:ea typeface="Inter" pitchFamily="34" charset="-122"/>
                <a:cs typeface="Inter" pitchFamily="34" charset="-120"/>
              </a:rPr>
              <a:t>We keep polishing what we launched. Customers feel it quickly. No new bets get built.</a:t>
            </a:r>
            <a:endParaRPr lang="en-US" sz="1150" dirty="0"/>
          </a:p>
        </p:txBody>
      </p:sp>
      <p:sp>
        <p:nvSpPr>
          <p:cNvPr id="16" name="Shape 14"/>
          <p:cNvSpPr/>
          <p:nvPr/>
        </p:nvSpPr>
        <p:spPr>
          <a:xfrm>
            <a:off x="4663440" y="2240280"/>
            <a:ext cx="3931920" cy="1508760"/>
          </a:xfrm>
          <a:prstGeom prst="rect">
            <a:avLst/>
          </a:prstGeom>
          <a:solidFill>
            <a:srgbClr val="112333"/>
          </a:solidFill>
          <a:ln w="9525">
            <a:solidFill>
              <a:srgbClr val="22384B"/>
            </a:solidFill>
            <a:prstDash val="solid"/>
          </a:ln>
        </p:spPr>
      </p:sp>
      <p:sp>
        <p:nvSpPr>
          <p:cNvPr id="17" name="Text 15"/>
          <p:cNvSpPr txBox="1"/>
          <p:nvPr/>
        </p:nvSpPr>
        <p:spPr>
          <a:xfrm>
            <a:off x="4937760" y="2377440"/>
            <a:ext cx="3383280" cy="320040"/>
          </a:xfrm>
          <a:prstGeom prst="rect">
            <a:avLst/>
          </a:prstGeom>
          <a:noFill/>
          <a:ln/>
        </p:spPr>
        <p:txBody>
          <a:bodyPr wrap="square" lIns="0" tIns="0" rIns="0" bIns="0" rtlCol="0" anchor="ctr"/>
          <a:lstStyle/>
          <a:p>
            <a:pPr indent="0" marL="0">
              <a:buNone/>
            </a:pPr>
            <a:r>
              <a:rPr lang="en-US" sz="1300" b="1" dirty="0">
                <a:solidFill>
                  <a:srgbClr val="FFFFFF"/>
                </a:solidFill>
                <a:latin typeface="IBM Plex Mono" pitchFamily="34" charset="0"/>
                <a:ea typeface="IBM Plex Mono" pitchFamily="34" charset="-122"/>
                <a:cs typeface="IBM Plex Mono" pitchFamily="34" charset="-120"/>
              </a:rPr>
              <a:t>Return to the earlier mix</a:t>
            </a:r>
            <a:endParaRPr lang="en-US" sz="1300" dirty="0"/>
          </a:p>
        </p:txBody>
      </p:sp>
      <p:sp>
        <p:nvSpPr>
          <p:cNvPr id="18" name="Text 16"/>
          <p:cNvSpPr txBox="1"/>
          <p:nvPr/>
        </p:nvSpPr>
        <p:spPr>
          <a:xfrm>
            <a:off x="4937760" y="2715768"/>
            <a:ext cx="3383280" cy="365760"/>
          </a:xfrm>
          <a:prstGeom prst="rect">
            <a:avLst/>
          </a:prstGeom>
          <a:noFill/>
          <a:ln/>
        </p:spPr>
        <p:txBody>
          <a:bodyPr wrap="square" lIns="0" tIns="0" rIns="0" bIns="0" rtlCol="0" anchor="ctr"/>
          <a:lstStyle/>
          <a:p>
            <a:pPr indent="0" marL="0">
              <a:buNone/>
            </a:pPr>
            <a:r>
              <a:rPr lang="en-US" sz="1600" b="1" dirty="0">
                <a:solidFill>
                  <a:srgbClr val="67C3EA"/>
                </a:solidFill>
                <a:latin typeface="IBM Plex Mono" pitchFamily="34" charset="0"/>
                <a:ea typeface="IBM Plex Mono" pitchFamily="34" charset="-122"/>
                <a:cs typeface="IBM Plex Mono" pitchFamily="34" charset="-120"/>
              </a:rPr>
              <a:t>46% new · 19% improving</a:t>
            </a:r>
            <a:endParaRPr lang="en-US" sz="1600" dirty="0"/>
          </a:p>
        </p:txBody>
      </p:sp>
      <p:sp>
        <p:nvSpPr>
          <p:cNvPr id="19" name="Text 17"/>
          <p:cNvSpPr txBox="1"/>
          <p:nvPr/>
        </p:nvSpPr>
        <p:spPr>
          <a:xfrm>
            <a:off x="4937760" y="3127248"/>
            <a:ext cx="3383280" cy="822960"/>
          </a:xfrm>
          <a:prstGeom prst="rect">
            <a:avLst/>
          </a:prstGeom>
          <a:noFill/>
          <a:ln/>
        </p:spPr>
        <p:txBody>
          <a:bodyPr wrap="square" lIns="0" tIns="0" rIns="0" bIns="0" rtlCol="0" anchor="t"/>
          <a:lstStyle/>
          <a:p>
            <a:pPr indent="0" marL="0">
              <a:buNone/>
            </a:pPr>
            <a:r>
              <a:rPr lang="en-US" sz="1150" dirty="0">
                <a:solidFill>
                  <a:srgbClr val="A8ADA1"/>
                </a:solidFill>
                <a:latin typeface="Inter" pitchFamily="34" charset="0"/>
                <a:ea typeface="Inter" pitchFamily="34" charset="-122"/>
                <a:cs typeface="Inter" pitchFamily="34" charset="-120"/>
              </a:rPr>
              <a:t>New bets get real capacity again. Improvement requests wait longer, and we should say so to customers.</a:t>
            </a:r>
            <a:endParaRPr lang="en-US" sz="1150" dirty="0"/>
          </a:p>
        </p:txBody>
      </p:sp>
      <p:sp>
        <p:nvSpPr>
          <p:cNvPr id="20" name="Text 18"/>
          <p:cNvSpPr txBox="1"/>
          <p:nvPr/>
        </p:nvSpPr>
        <p:spPr>
          <a:xfrm>
            <a:off x="548640" y="4023360"/>
            <a:ext cx="8046720" cy="640080"/>
          </a:xfrm>
          <a:prstGeom prst="rect">
            <a:avLst/>
          </a:prstGeom>
          <a:noFill/>
          <a:ln/>
        </p:spPr>
        <p:txBody>
          <a:bodyPr wrap="square" lIns="0" tIns="0" rIns="0" bIns="0" rtlCol="0" anchor="t"/>
          <a:lstStyle/>
          <a:p>
            <a:pPr indent="0" marL="0">
              <a:buNone/>
            </a:pPr>
            <a:r>
              <a:rPr lang="en-US" sz="1250" dirty="0">
                <a:solidFill>
                  <a:srgbClr val="112333"/>
                </a:solidFill>
                <a:latin typeface="Inter" pitchFamily="34" charset="0"/>
                <a:ea typeface="Inter" pitchFamily="34" charset="-122"/>
                <a:cs typeface="Inter" pitchFamily="34" charset="-120"/>
              </a:rPr>
              <a:t>I need the answer before we plan the next cycle. Either is workable. My read of last month: we planned for one and worked on the other. No budget or headcount request this month.</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engineering update</dc:title>
  <dc:subject>PptxGenJS Presentation</dc:subject>
  <dc:creator>PptxGenJS</dc:creator>
  <cp:lastModifiedBy>PptxGenJS</cp:lastModifiedBy>
  <cp:revision>1</cp:revision>
  <dcterms:created xsi:type="dcterms:W3CDTF">2026-09-18T13:28:23Z</dcterms:created>
  <dcterms:modified xsi:type="dcterms:W3CDTF">2026-09-18T13:28:23Z</dcterms:modified>
</cp:coreProperties>
</file>