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charts/chart1.xml" ContentType="application/vnd.openxmlformats-officedocument.drawingml.chart+xml"/>
  <Override PartName="/ppt/slideMasters/slideMaster4.xml" ContentType="application/vnd.openxmlformats-officedocument.presentationml.slideMaster+xml"/>
  <Override PartName="/ppt/slides/slide4.xml" ContentType="application/vnd.openxmlformats-officedocument.presentationml.slide+xml"/>
  <Override PartName="/ppt/charts/chart2.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charts/chart3.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charts/chart4.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charts/chart5.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000" b="0" i="0" u="none" strike="noStrike">
                <a:solidFill>
                  <a:srgbClr val="A8ADA1"/>
                </a:solidFill>
                <a:latin typeface="IBM Plex Mono"/>
              </a:defRPr>
            </a:pPr>
            <a:r>
              <a:rPr sz="1000" b="0" i="0" u="none" strike="noStrike">
                <a:solidFill>
                  <a:srgbClr val="A8ADA1"/>
                </a:solidFill>
                <a:latin typeface="IBM Plex Mono"/>
              </a:rPr>
              <a:t>Sprint completion rate (%), last quarter then this quarter</a:t>
            </a:r>
          </a:p>
        </c:rich>
      </c:tx>
      <c:layout/>
      <c:overlay val="0"/>
    </c:title>
    <c:autoTitleDeleted val="0"/>
    <c:plotArea>
      <c:layout/>
      <c:barChart>
        <c:barDir val="col"/>
        <c:grouping val="clustered"/>
        <c:varyColors val="0"/>
        <c:ser>
          <c:idx val="0"/>
          <c:order val="0"/>
          <c:tx>
            <c:strRef>
              <c:f>Sheet1!$B$1</c:f>
              <c:strCache>
                <c:ptCount val="1"/>
                <c:pt idx="0">
                  <c:v>Sprint completion rate (%)</c:v>
                </c:pt>
              </c:strCache>
            </c:strRef>
          </c:tx>
          <c:spPr>
            <a:solidFill>
              <a:srgbClr val="67C3EA">
                <a:alpha val="100000"/>
              </a:srgbClr>
            </a:solidFill>
            <a:effectLst/>
          </c:spPr>
          <c:invertIfNegative val="0"/>
          <c:dLbls>
            <c:numFmt formatCode="#,##0" sourceLinked="0"/>
            <c:txPr>
              <a:bodyPr/>
              <a:lstStyle/>
              <a:p>
                <a:pPr>
                  <a:defRPr b="0" i="0" strike="noStrike" sz="1000" u="none">
                    <a:solidFill>
                      <a:srgbClr val="FFFFFF"/>
                    </a:solidFill>
                    <a:latin typeface="IBM Plex Mono"/>
                  </a:defRPr>
                </a:pPr>
              </a:p>
            </c:txPr>
            <c:showLegendKey val="0"/>
            <c:showVal val="1"/>
            <c:showCatName val="0"/>
            <c:showSerName val="0"/>
            <c:showPercent val="0"/>
            <c:showBubbleSize val="0"/>
            <c:showLeaderLines val="0"/>
          </c:dLbls>
          <c:cat>
            <c:multiLvlStrRef>
              <c:f>Sheet1!$A$2:$A$7</c:f>
              <c:multiLvlStrCache>
                <c:ptCount val="6"/>
                <c:lvl>
                  <c:pt idx="0">
                    <c:v>Cycle 46</c:v>
                  </c:pt>
                  <c:pt idx="1">
                    <c:v>Cycle 47</c:v>
                  </c:pt>
                  <c:pt idx="2">
                    <c:v>Cycle 48</c:v>
                  </c:pt>
                  <c:pt idx="3">
                    <c:v>Cycle 49</c:v>
                  </c:pt>
                  <c:pt idx="4">
                    <c:v>Cycle 51</c:v>
                  </c:pt>
                  <c:pt idx="5">
                    <c:v>Cycle 52</c:v>
                  </c:pt>
                </c:lvl>
              </c:multiLvlStrCache>
            </c:multiLvlStrRef>
          </c:cat>
          <c:val>
            <c:numRef>
              <c:f>Sheet1!$B$2:$B$7</c:f>
              <c:numCache>
                <c:formatCode>General</c:formatCode>
                <c:ptCount val="6"/>
                <c:pt idx="0">
                  <c:v>33.3</c:v>
                </c:pt>
                <c:pt idx="1">
                  <c:v>62.5</c:v>
                </c:pt>
                <c:pt idx="2">
                  <c:v>73.2</c:v>
                </c:pt>
                <c:pt idx="3">
                  <c:v>4.3</c:v>
                </c:pt>
                <c:pt idx="4">
                  <c:v>89.4</c:v>
                </c:pt>
                <c:pt idx="5">
                  <c:v>66.7</c:v>
                </c:pt>
              </c:numCache>
            </c:numRef>
          </c:val>
        </c:ser>
        <c:dLbls>
          <c:numFmt formatCode="#,##0" sourceLinked="0"/>
          <c:txPr>
            <a:bodyPr/>
            <a:lstStyle/>
            <a:p>
              <a:pPr>
                <a:defRPr b="0" i="0" strike="noStrike" sz="1000" u="none">
                  <a:solidFill>
                    <a:srgbClr val="FFFFFF"/>
                  </a:solidFill>
                  <a:latin typeface="IBM Plex Mono"/>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A8ADA1"/>
                </a:solidFill>
                <a:latin typeface="IBM Plex Mono"/>
              </a:defRPr>
            </a:pPr>
            <a:endParaRPr lang="en-US"/>
          </a:p>
        </c:txPr>
        <c:crossAx val="2094734552"/>
        <c:crosses val="autoZero"/>
        <c:auto val="1"/>
        <c:lblAlgn val="ctr"/>
        <c:noMultiLvlLbl val="1"/>
      </c:catAx>
      <c:valAx>
        <c:axId val="2094734552"/>
        <c:scaling>
          <c:orientation val="minMax"/>
          <c:max val="100"/>
          <c:min val="0"/>
        </c:scaling>
        <c:delete val="0"/>
        <c:axPos val="l"/>
        <c:majorGridlines>
          <c:spPr>
            <a:ln w="6350" cap="flat">
              <a:solidFill>
                <a:srgbClr val="2A3A4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A8ADA1"/>
                </a:solidFill>
                <a:latin typeface="IBM Plex Mono"/>
              </a:defRPr>
            </a:pPr>
            <a:endParaRPr lang="en-US"/>
          </a:p>
        </c:txPr>
        <c:crossAx val="2094734554"/>
        <c:crosses val="autoZero"/>
        <c:crossBetween val="between"/>
      </c:valAx>
      <c:spPr>
        <a:solidFill>
          <a:srgbClr val="0D1A26"/>
        </a:solid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000" b="0" i="0" u="none" strike="noStrike">
                <a:solidFill>
                  <a:srgbClr val="A8ADA1"/>
                </a:solidFill>
                <a:latin typeface="IBM Plex Mono"/>
              </a:defRPr>
            </a:pPr>
            <a:r>
              <a:rPr sz="1000" b="0" i="0" u="none" strike="noStrike">
                <a:solidFill>
                  <a:srgbClr val="A8ADA1"/>
                </a:solidFill>
                <a:latin typeface="IBM Plex Mono"/>
              </a:rPr>
              <a:t>Where Support time went (% of resolved issues)</a:t>
            </a:r>
          </a:p>
        </c:rich>
      </c:tx>
      <c:layout/>
      <c:overlay val="0"/>
    </c:title>
    <c:autoTitleDeleted val="0"/>
    <c:plotArea>
      <c:layout/>
      <c:barChart>
        <c:barDir val="bar"/>
        <c:grouping val="stacked"/>
        <c:varyColors val="0"/>
        <c:ser>
          <c:idx val="0"/>
          <c:order val="0"/>
          <c:tx>
            <c:strRef>
              <c:f>Sheet1!$B$1</c:f>
              <c:strCache>
                <c:ptCount val="1"/>
                <c:pt idx="0">
                  <c:v>Roadmap</c:v>
                </c:pt>
              </c:strCache>
            </c:strRef>
          </c:tx>
          <c:spPr>
            <a:solidFill>
              <a:srgbClr val="67C3EA">
                <a:alpha val="100000"/>
              </a:srgbClr>
            </a:solidFill>
            <a:effectLst/>
          </c:spPr>
          <c:invertIfNegative val="0"/>
          <c:dLbls>
            <c:numFmt formatCode="#,##0" sourceLinked="0"/>
            <c:txPr>
              <a:bodyPr/>
              <a:lstStyle/>
              <a:p>
                <a:pPr>
                  <a:defRPr b="0" i="0" strike="noStrike" sz="1000" u="none">
                    <a:solidFill>
                      <a:srgbClr val="FFFFFF"/>
                    </a:solidFill>
                    <a:latin typeface="IBM Plex Mono"/>
                  </a:defRPr>
                </a:pPr>
              </a:p>
            </c:txPr>
            <c:showLegendKey val="0"/>
            <c:showVal val="1"/>
            <c:showCatName val="0"/>
            <c:showSerName val="0"/>
            <c:showPercent val="0"/>
            <c:showBubbleSize val="0"/>
            <c:showLeaderLines val="0"/>
          </c:dLbls>
          <c:cat>
            <c:multiLvlStrRef>
              <c:f>Sheet1!$A$2:$A$3</c:f>
              <c:multiLvlStrCache>
                <c:ptCount val="2"/>
                <c:lvl>
                  <c:pt idx="0">
                    <c:v>Last quarter</c:v>
                  </c:pt>
                  <c:pt idx="1">
                    <c:v>This quarter</c:v>
                  </c:pt>
                </c:lvl>
              </c:multiLvlStrCache>
            </c:multiLvlStrRef>
          </c:cat>
          <c:val>
            <c:numRef>
              <c:f>Sheet1!$B$2:$B$3</c:f>
              <c:numCache>
                <c:formatCode>General</c:formatCode>
                <c:ptCount val="2"/>
                <c:pt idx="0">
                  <c:v>0</c:v>
                </c:pt>
                <c:pt idx="1">
                  <c:v>26</c:v>
                </c:pt>
              </c:numCache>
            </c:numRef>
          </c:val>
        </c:ser>
        <c:ser>
          <c:idx val="1"/>
          <c:order val="1"/>
          <c:tx>
            <c:strRef>
              <c:f>Sheet1!$C$1</c:f>
              <c:strCache>
                <c:ptCount val="1"/>
                <c:pt idx="0">
                  <c:v>Unplanned</c:v>
                </c:pt>
              </c:strCache>
            </c:strRef>
          </c:tx>
          <c:spPr>
            <a:solidFill>
              <a:srgbClr val="4D5A66">
                <a:alpha val="100000"/>
              </a:srgbClr>
            </a:solidFill>
            <a:effectLst/>
          </c:spPr>
          <c:invertIfNegative val="0"/>
          <c:dLbls>
            <c:numFmt formatCode="#,##0" sourceLinked="0"/>
            <c:txPr>
              <a:bodyPr/>
              <a:lstStyle/>
              <a:p>
                <a:pPr>
                  <a:defRPr b="0" i="0" strike="noStrike" sz="1000" u="none">
                    <a:solidFill>
                      <a:srgbClr val="FFFFFF"/>
                    </a:solidFill>
                    <a:latin typeface="IBM Plex Mono"/>
                  </a:defRPr>
                </a:pPr>
              </a:p>
            </c:txPr>
            <c:showLegendKey val="0"/>
            <c:showVal val="1"/>
            <c:showCatName val="0"/>
            <c:showSerName val="0"/>
            <c:showPercent val="0"/>
            <c:showBubbleSize val="0"/>
            <c:showLeaderLines val="0"/>
          </c:dLbls>
          <c:cat>
            <c:multiLvlStrRef>
              <c:f>Sheet1!$A$2:$A$3</c:f>
              <c:multiLvlStrCache>
                <c:ptCount val="2"/>
                <c:lvl>
                  <c:pt idx="0">
                    <c:v>Last quarter</c:v>
                  </c:pt>
                  <c:pt idx="1">
                    <c:v>This quarter</c:v>
                  </c:pt>
                </c:lvl>
              </c:multiLvlStrCache>
            </c:multiLvlStrRef>
          </c:cat>
          <c:val>
            <c:numRef>
              <c:f>Sheet1!$C$2:$C$3</c:f>
              <c:numCache>
                <c:formatCode>General</c:formatCode>
                <c:ptCount val="2"/>
                <c:pt idx="0">
                  <c:v>91</c:v>
                </c:pt>
                <c:pt idx="1">
                  <c:v>63</c:v>
                </c:pt>
              </c:numCache>
            </c:numRef>
          </c:val>
        </c:ser>
        <c:ser>
          <c:idx val="2"/>
          <c:order val="2"/>
          <c:tx>
            <c:strRef>
              <c:f>Sheet1!$D$1</c:f>
              <c:strCache>
                <c:ptCount val="1"/>
                <c:pt idx="0">
                  <c:v>Unplanned maintenance</c:v>
                </c:pt>
              </c:strCache>
            </c:strRef>
          </c:tx>
          <c:spPr>
            <a:solidFill>
              <a:srgbClr val="F29138">
                <a:alpha val="100000"/>
              </a:srgbClr>
            </a:solidFill>
            <a:effectLst/>
          </c:spPr>
          <c:invertIfNegative val="0"/>
          <c:dLbls>
            <c:numFmt formatCode="#,##0" sourceLinked="0"/>
            <c:txPr>
              <a:bodyPr/>
              <a:lstStyle/>
              <a:p>
                <a:pPr>
                  <a:defRPr b="0" i="0" strike="noStrike" sz="1000" u="none">
                    <a:solidFill>
                      <a:srgbClr val="FFFFFF"/>
                    </a:solidFill>
                    <a:latin typeface="IBM Plex Mono"/>
                  </a:defRPr>
                </a:pPr>
              </a:p>
            </c:txPr>
            <c:showLegendKey val="0"/>
            <c:showVal val="1"/>
            <c:showCatName val="0"/>
            <c:showSerName val="0"/>
            <c:showPercent val="0"/>
            <c:showBubbleSize val="0"/>
            <c:showLeaderLines val="0"/>
          </c:dLbls>
          <c:cat>
            <c:multiLvlStrRef>
              <c:f>Sheet1!$A$2:$A$3</c:f>
              <c:multiLvlStrCache>
                <c:ptCount val="2"/>
                <c:lvl>
                  <c:pt idx="0">
                    <c:v>Last quarter</c:v>
                  </c:pt>
                  <c:pt idx="1">
                    <c:v>This quarter</c:v>
                  </c:pt>
                </c:lvl>
              </c:multiLvlStrCache>
            </c:multiLvlStrRef>
          </c:cat>
          <c:val>
            <c:numRef>
              <c:f>Sheet1!$D$2:$D$3</c:f>
              <c:numCache>
                <c:formatCode>General</c:formatCode>
                <c:ptCount val="2"/>
                <c:pt idx="0">
                  <c:v>9</c:v>
                </c:pt>
                <c:pt idx="1">
                  <c:v>11</c:v>
                </c:pt>
              </c:numCache>
            </c:numRef>
          </c:val>
        </c:ser>
        <c:dLbls>
          <c:numFmt formatCode="#,##0" sourceLinked="0"/>
          <c:txPr>
            <a:bodyPr/>
            <a:lstStyle/>
            <a:p>
              <a:pPr>
                <a:defRPr b="0" i="0" strike="noStrike" sz="1000" u="none">
                  <a:solidFill>
                    <a:srgbClr val="FFFFFF"/>
                  </a:solidFill>
                  <a:latin typeface="IBM Plex Mono"/>
                </a:defRPr>
              </a:pPr>
            </a:p>
          </c:txPr>
          <c:showLegendKey val="0"/>
          <c:showVal val="1"/>
          <c:showCatName val="0"/>
          <c:showSerName val="0"/>
          <c:showPercent val="0"/>
          <c:showBubbleSize val="0"/>
          <c:showLeaderLines val="0"/>
        </c:dLbls>
        <c:gapWidth val="50"/>
        <c:overlap val="10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00" b="0" i="0" u="none" strike="noStrike">
                <a:solidFill>
                  <a:srgbClr val="A8ADA1"/>
                </a:solidFill>
                <a:latin typeface="IBM Plex Mono"/>
              </a:defRPr>
            </a:pPr>
            <a:endParaRPr lang="en-US"/>
          </a:p>
        </c:txPr>
        <c:crossAx val="2094734552"/>
        <c:crosses val="autoZero"/>
        <c:auto val="1"/>
        <c:lblAlgn val="ctr"/>
        <c:noMultiLvlLbl val="1"/>
      </c:catAx>
      <c:valAx>
        <c:axId val="2094734552"/>
        <c:scaling>
          <c:orientation val="minMax"/>
          <c:max val="100"/>
        </c:scaling>
        <c:delete val="0"/>
        <c:axPos val="b"/>
        <c:majorGridlines>
          <c:spPr>
            <a:ln w="6350" cap="flat">
              <a:solidFill>
                <a:srgbClr val="2A3A48"/>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900" b="0" i="0" u="none" strike="noStrike">
                <a:solidFill>
                  <a:srgbClr val="A8ADA1"/>
                </a:solidFill>
                <a:latin typeface="IBM Plex Mono"/>
              </a:defRPr>
            </a:pPr>
            <a:endParaRPr lang="en-US"/>
          </a:p>
        </c:txPr>
        <c:crossAx val="2094734554"/>
        <c:crosses val="autoZero"/>
        <c:crossBetween val="between"/>
      </c:valAx>
      <c:spPr>
        <a:solidFill>
          <a:srgbClr val="0D1A26"/>
        </a:solidFill>
        <a:ln>
          <a:noFill/>
        </a:ln>
        <a:effectLst/>
      </c:spPr>
    </c:plotArea>
    <c:legend>
      <c:legendPos val="b"/>
      <c:overlay val="0"/>
      <c:txPr>
        <a:bodyPr/>
        <a:lstStyle/>
        <a:p>
          <a:pPr>
            <a:defRPr sz="1000">
              <a:solidFill>
                <a:srgbClr val="A8ADA1"/>
              </a:solidFill>
              <a:latin typeface="IBM Plex Mono"/>
              <a:cs typeface="IBM Plex Mono"/>
            </a:defRPr>
          </a:pPr>
          <a:endParaRPr lang="en-US"/>
        </a:p>
      </c:txPr>
    </c:legend>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000" b="0" i="0" u="none" strike="noStrike">
                <a:solidFill>
                  <a:srgbClr val="A8ADA1"/>
                </a:solidFill>
                <a:latin typeface="IBM Plex Mono"/>
              </a:defRPr>
            </a:pPr>
            <a:r>
              <a:rPr sz="1000" b="0" i="0" u="none" strike="noStrike">
                <a:solidFill>
                  <a:srgbClr val="A8ADA1"/>
                </a:solidFill>
                <a:latin typeface="IBM Plex Mono"/>
              </a:rPr>
              <a:t>GTM PR stages (hours)</a:t>
            </a:r>
          </a:p>
        </c:rich>
      </c:tx>
      <c:layout/>
      <c:overlay val="0"/>
    </c:title>
    <c:autoTitleDeleted val="0"/>
    <c:plotArea>
      <c:layout/>
      <c:barChart>
        <c:barDir val="col"/>
        <c:grouping val="clustered"/>
        <c:varyColors val="0"/>
        <c:ser>
          <c:idx val="0"/>
          <c:order val="0"/>
          <c:tx>
            <c:strRef>
              <c:f>Sheet1!$B$1</c:f>
              <c:strCache>
                <c:ptCount val="1"/>
                <c:pt idx="0">
                  <c:v>Last quarter</c:v>
                </c:pt>
              </c:strCache>
            </c:strRef>
          </c:tx>
          <c:spPr>
            <a:solidFill>
              <a:srgbClr val="4D5A66">
                <a:alpha val="100000"/>
              </a:srgbClr>
            </a:solidFill>
            <a:effectLst/>
          </c:spPr>
          <c:invertIfNegative val="0"/>
          <c:dLbls>
            <c:numFmt formatCode="0.0" sourceLinked="0"/>
            <c:txPr>
              <a:bodyPr/>
              <a:lstStyle/>
              <a:p>
                <a:pPr>
                  <a:defRPr b="0" i="0" strike="noStrike" sz="1000" u="none">
                    <a:solidFill>
                      <a:srgbClr val="FFFFFF"/>
                    </a:solidFill>
                    <a:latin typeface="IBM Plex Mono"/>
                  </a:defRPr>
                </a:pPr>
              </a:p>
            </c:txPr>
            <c:showLegendKey val="0"/>
            <c:showVal val="1"/>
            <c:showCatName val="0"/>
            <c:showSerName val="0"/>
            <c:showPercent val="0"/>
            <c:showBubbleSize val="0"/>
            <c:showLeaderLines val="0"/>
          </c:dLbls>
          <c:cat>
            <c:multiLvlStrRef>
              <c:f>Sheet1!$A$2:$A$4</c:f>
              <c:multiLvlStrCache>
                <c:ptCount val="3"/>
                <c:lvl>
                  <c:pt idx="0">
                    <c:v>Coding</c:v>
                  </c:pt>
                  <c:pt idx="1">
                    <c:v>Pickup</c:v>
                  </c:pt>
                  <c:pt idx="2">
                    <c:v>Review</c:v>
                  </c:pt>
                </c:lvl>
              </c:multiLvlStrCache>
            </c:multiLvlStrRef>
          </c:cat>
          <c:val>
            <c:numRef>
              <c:f>Sheet1!$B$2:$B$4</c:f>
              <c:numCache>
                <c:formatCode>General</c:formatCode>
                <c:ptCount val="3"/>
                <c:pt idx="0">
                  <c:v>3.1</c:v>
                </c:pt>
                <c:pt idx="1">
                  <c:v>19.3</c:v>
                </c:pt>
                <c:pt idx="2">
                  <c:v>3.1</c:v>
                </c:pt>
              </c:numCache>
            </c:numRef>
          </c:val>
        </c:ser>
        <c:ser>
          <c:idx val="1"/>
          <c:order val="1"/>
          <c:tx>
            <c:strRef>
              <c:f>Sheet1!$C$1</c:f>
              <c:strCache>
                <c:ptCount val="1"/>
                <c:pt idx="0">
                  <c:v>This quarter</c:v>
                </c:pt>
              </c:strCache>
            </c:strRef>
          </c:tx>
          <c:spPr>
            <a:solidFill>
              <a:srgbClr val="67C3EA">
                <a:alpha val="100000"/>
              </a:srgbClr>
            </a:solidFill>
            <a:effectLst/>
          </c:spPr>
          <c:invertIfNegative val="0"/>
          <c:dLbls>
            <c:numFmt formatCode="0.0" sourceLinked="0"/>
            <c:txPr>
              <a:bodyPr/>
              <a:lstStyle/>
              <a:p>
                <a:pPr>
                  <a:defRPr b="0" i="0" strike="noStrike" sz="1000" u="none">
                    <a:solidFill>
                      <a:srgbClr val="FFFFFF"/>
                    </a:solidFill>
                    <a:latin typeface="IBM Plex Mono"/>
                  </a:defRPr>
                </a:pPr>
              </a:p>
            </c:txPr>
            <c:showLegendKey val="0"/>
            <c:showVal val="1"/>
            <c:showCatName val="0"/>
            <c:showSerName val="0"/>
            <c:showPercent val="0"/>
            <c:showBubbleSize val="0"/>
            <c:showLeaderLines val="0"/>
          </c:dLbls>
          <c:cat>
            <c:multiLvlStrRef>
              <c:f>Sheet1!$A$2:$A$4</c:f>
              <c:multiLvlStrCache>
                <c:ptCount val="3"/>
                <c:lvl>
                  <c:pt idx="0">
                    <c:v>Coding</c:v>
                  </c:pt>
                  <c:pt idx="1">
                    <c:v>Pickup</c:v>
                  </c:pt>
                  <c:pt idx="2">
                    <c:v>Review</c:v>
                  </c:pt>
                </c:lvl>
              </c:multiLvlStrCache>
            </c:multiLvlStrRef>
          </c:cat>
          <c:val>
            <c:numRef>
              <c:f>Sheet1!$C$2:$C$4</c:f>
              <c:numCache>
                <c:formatCode>General</c:formatCode>
                <c:ptCount val="3"/>
                <c:pt idx="0">
                  <c:v>0.5</c:v>
                </c:pt>
                <c:pt idx="1">
                  <c:v>29</c:v>
                </c:pt>
                <c:pt idx="2">
                  <c:v>0.6</c:v>
                </c:pt>
              </c:numCache>
            </c:numRef>
          </c:val>
        </c:ser>
        <c:dLbls>
          <c:numFmt formatCode="0.0" sourceLinked="0"/>
          <c:txPr>
            <a:bodyPr/>
            <a:lstStyle/>
            <a:p>
              <a:pPr>
                <a:defRPr b="0" i="0" strike="noStrike" sz="1000" u="none">
                  <a:solidFill>
                    <a:srgbClr val="FFFFFF"/>
                  </a:solidFill>
                  <a:latin typeface="IBM Plex Mono"/>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A8ADA1"/>
                </a:solidFill>
                <a:latin typeface="IBM Plex Mono"/>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2A3A4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A8ADA1"/>
                </a:solidFill>
                <a:latin typeface="IBM Plex Mono"/>
              </a:defRPr>
            </a:pPr>
            <a:endParaRPr lang="en-US"/>
          </a:p>
        </c:txPr>
        <c:crossAx val="2094734554"/>
        <c:crosses val="autoZero"/>
        <c:crossBetween val="between"/>
      </c:valAx>
      <c:spPr>
        <a:solidFill>
          <a:srgbClr val="0D1A26"/>
        </a:solidFill>
        <a:ln>
          <a:noFill/>
        </a:ln>
        <a:effectLst/>
      </c:spPr>
    </c:plotArea>
    <c:legend>
      <c:legendPos val="b"/>
      <c:overlay val="0"/>
      <c:txPr>
        <a:bodyPr/>
        <a:lstStyle/>
        <a:p>
          <a:pPr>
            <a:defRPr sz="1000">
              <a:solidFill>
                <a:srgbClr val="A8ADA1"/>
              </a:solidFill>
              <a:latin typeface="IBM Plex Mono"/>
              <a:cs typeface="IBM Plex Mono"/>
            </a:defRPr>
          </a:pPr>
          <a:endParaRPr lang="en-US"/>
        </a:p>
      </c:txPr>
    </c:legend>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000" b="0" i="0" u="none" strike="noStrike">
                <a:solidFill>
                  <a:srgbClr val="A8ADA1"/>
                </a:solidFill>
                <a:latin typeface="IBM Plex Mono"/>
              </a:defRPr>
            </a:pPr>
            <a:r>
              <a:rPr sz="1000" b="0" i="0" u="none" strike="noStrike">
                <a:solidFill>
                  <a:srgbClr val="A8ADA1"/>
                </a:solidFill>
                <a:latin typeface="IBM Plex Mono"/>
              </a:rPr>
              <a:t>Allocation, all squads (% of resolved issues)</a:t>
            </a:r>
          </a:p>
        </c:rich>
      </c:tx>
      <c:layout/>
      <c:overlay val="0"/>
    </c:title>
    <c:autoTitleDeleted val="0"/>
    <c:plotArea>
      <c:layout/>
      <c:barChart>
        <c:barDir val="bar"/>
        <c:grouping val="stacked"/>
        <c:varyColors val="0"/>
        <c:ser>
          <c:idx val="0"/>
          <c:order val="0"/>
          <c:tx>
            <c:strRef>
              <c:f>Sheet1!$B$1</c:f>
              <c:strCache>
                <c:ptCount val="1"/>
                <c:pt idx="0">
                  <c:v>Roadmap</c:v>
                </c:pt>
              </c:strCache>
            </c:strRef>
          </c:tx>
          <c:spPr>
            <a:solidFill>
              <a:srgbClr val="67C3EA">
                <a:alpha val="100000"/>
              </a:srgbClr>
            </a:solidFill>
            <a:effectLst/>
          </c:spPr>
          <c:invertIfNegative val="0"/>
          <c:dLbls>
            <c:numFmt formatCode="#,##0" sourceLinked="0"/>
            <c:txPr>
              <a:bodyPr/>
              <a:lstStyle/>
              <a:p>
                <a:pPr>
                  <a:defRPr b="0" i="0" strike="noStrike" sz="1000" u="none">
                    <a:solidFill>
                      <a:srgbClr val="FFFFFF"/>
                    </a:solidFill>
                    <a:latin typeface="IBM Plex Mono"/>
                  </a:defRPr>
                </a:pPr>
              </a:p>
            </c:txPr>
            <c:showLegendKey val="0"/>
            <c:showVal val="1"/>
            <c:showCatName val="0"/>
            <c:showSerName val="0"/>
            <c:showPercent val="0"/>
            <c:showBubbleSize val="0"/>
            <c:showLeaderLines val="0"/>
          </c:dLbls>
          <c:cat>
            <c:multiLvlStrRef>
              <c:f>Sheet1!$A$2:$A$3</c:f>
              <c:multiLvlStrCache>
                <c:ptCount val="2"/>
                <c:lvl>
                  <c:pt idx="0">
                    <c:v>Last quarter</c:v>
                  </c:pt>
                  <c:pt idx="1">
                    <c:v>This quarter</c:v>
                  </c:pt>
                </c:lvl>
              </c:multiLvlStrCache>
            </c:multiLvlStrRef>
          </c:cat>
          <c:val>
            <c:numRef>
              <c:f>Sheet1!$B$2:$B$3</c:f>
              <c:numCache>
                <c:formatCode>General</c:formatCode>
                <c:ptCount val="2"/>
                <c:pt idx="0">
                  <c:v>34</c:v>
                </c:pt>
                <c:pt idx="1">
                  <c:v>69</c:v>
                </c:pt>
              </c:numCache>
            </c:numRef>
          </c:val>
        </c:ser>
        <c:ser>
          <c:idx val="1"/>
          <c:order val="1"/>
          <c:tx>
            <c:strRef>
              <c:f>Sheet1!$C$1</c:f>
              <c:strCache>
                <c:ptCount val="1"/>
                <c:pt idx="0">
                  <c:v>Unplanned</c:v>
                </c:pt>
              </c:strCache>
            </c:strRef>
          </c:tx>
          <c:spPr>
            <a:solidFill>
              <a:srgbClr val="4D5A66">
                <a:alpha val="100000"/>
              </a:srgbClr>
            </a:solidFill>
            <a:effectLst/>
          </c:spPr>
          <c:invertIfNegative val="0"/>
          <c:dLbls>
            <c:numFmt formatCode="#,##0" sourceLinked="0"/>
            <c:txPr>
              <a:bodyPr/>
              <a:lstStyle/>
              <a:p>
                <a:pPr>
                  <a:defRPr b="0" i="0" strike="noStrike" sz="1000" u="none">
                    <a:solidFill>
                      <a:srgbClr val="FFFFFF"/>
                    </a:solidFill>
                    <a:latin typeface="IBM Plex Mono"/>
                  </a:defRPr>
                </a:pPr>
              </a:p>
            </c:txPr>
            <c:showLegendKey val="0"/>
            <c:showVal val="1"/>
            <c:showCatName val="0"/>
            <c:showSerName val="0"/>
            <c:showPercent val="0"/>
            <c:showBubbleSize val="0"/>
            <c:showLeaderLines val="0"/>
          </c:dLbls>
          <c:cat>
            <c:multiLvlStrRef>
              <c:f>Sheet1!$A$2:$A$3</c:f>
              <c:multiLvlStrCache>
                <c:ptCount val="2"/>
                <c:lvl>
                  <c:pt idx="0">
                    <c:v>Last quarter</c:v>
                  </c:pt>
                  <c:pt idx="1">
                    <c:v>This quarter</c:v>
                  </c:pt>
                </c:lvl>
              </c:multiLvlStrCache>
            </c:multiLvlStrRef>
          </c:cat>
          <c:val>
            <c:numRef>
              <c:f>Sheet1!$C$2:$C$3</c:f>
              <c:numCache>
                <c:formatCode>General</c:formatCode>
                <c:ptCount val="2"/>
                <c:pt idx="0">
                  <c:v>62</c:v>
                </c:pt>
                <c:pt idx="1">
                  <c:v>29</c:v>
                </c:pt>
              </c:numCache>
            </c:numRef>
          </c:val>
        </c:ser>
        <c:ser>
          <c:idx val="2"/>
          <c:order val="2"/>
          <c:tx>
            <c:strRef>
              <c:f>Sheet1!$D$1</c:f>
              <c:strCache>
                <c:ptCount val="1"/>
                <c:pt idx="0">
                  <c:v>Unplanned maintenance</c:v>
                </c:pt>
              </c:strCache>
            </c:strRef>
          </c:tx>
          <c:spPr>
            <a:solidFill>
              <a:srgbClr val="F29138">
                <a:alpha val="100000"/>
              </a:srgbClr>
            </a:solidFill>
            <a:effectLst/>
          </c:spPr>
          <c:invertIfNegative val="0"/>
          <c:dLbls>
            <c:numFmt formatCode="#,##0" sourceLinked="0"/>
            <c:txPr>
              <a:bodyPr/>
              <a:lstStyle/>
              <a:p>
                <a:pPr>
                  <a:defRPr b="0" i="0" strike="noStrike" sz="1000" u="none">
                    <a:solidFill>
                      <a:srgbClr val="FFFFFF"/>
                    </a:solidFill>
                    <a:latin typeface="IBM Plex Mono"/>
                  </a:defRPr>
                </a:pPr>
              </a:p>
            </c:txPr>
            <c:showLegendKey val="0"/>
            <c:showVal val="1"/>
            <c:showCatName val="0"/>
            <c:showSerName val="0"/>
            <c:showPercent val="0"/>
            <c:showBubbleSize val="0"/>
            <c:showLeaderLines val="0"/>
          </c:dLbls>
          <c:cat>
            <c:multiLvlStrRef>
              <c:f>Sheet1!$A$2:$A$3</c:f>
              <c:multiLvlStrCache>
                <c:ptCount val="2"/>
                <c:lvl>
                  <c:pt idx="0">
                    <c:v>Last quarter</c:v>
                  </c:pt>
                  <c:pt idx="1">
                    <c:v>This quarter</c:v>
                  </c:pt>
                </c:lvl>
              </c:multiLvlStrCache>
            </c:multiLvlStrRef>
          </c:cat>
          <c:val>
            <c:numRef>
              <c:f>Sheet1!$D$2:$D$3</c:f>
              <c:numCache>
                <c:formatCode>General</c:formatCode>
                <c:ptCount val="2"/>
                <c:pt idx="0">
                  <c:v>4</c:v>
                </c:pt>
                <c:pt idx="1">
                  <c:v>2</c:v>
                </c:pt>
              </c:numCache>
            </c:numRef>
          </c:val>
        </c:ser>
        <c:dLbls>
          <c:numFmt formatCode="#,##0" sourceLinked="0"/>
          <c:txPr>
            <a:bodyPr/>
            <a:lstStyle/>
            <a:p>
              <a:pPr>
                <a:defRPr b="0" i="0" strike="noStrike" sz="1000" u="none">
                  <a:solidFill>
                    <a:srgbClr val="FFFFFF"/>
                  </a:solidFill>
                  <a:latin typeface="IBM Plex Mono"/>
                </a:defRPr>
              </a:pPr>
            </a:p>
          </c:txPr>
          <c:showLegendKey val="0"/>
          <c:showVal val="1"/>
          <c:showCatName val="0"/>
          <c:showSerName val="0"/>
          <c:showPercent val="0"/>
          <c:showBubbleSize val="0"/>
          <c:showLeaderLines val="0"/>
        </c:dLbls>
        <c:gapWidth val="50"/>
        <c:overlap val="10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00" b="0" i="0" u="none" strike="noStrike">
                <a:solidFill>
                  <a:srgbClr val="A8ADA1"/>
                </a:solidFill>
                <a:latin typeface="IBM Plex Mono"/>
              </a:defRPr>
            </a:pPr>
            <a:endParaRPr lang="en-US"/>
          </a:p>
        </c:txPr>
        <c:crossAx val="2094734552"/>
        <c:crosses val="autoZero"/>
        <c:auto val="1"/>
        <c:lblAlgn val="ctr"/>
        <c:noMultiLvlLbl val="1"/>
      </c:catAx>
      <c:valAx>
        <c:axId val="2094734552"/>
        <c:scaling>
          <c:orientation val="minMax"/>
          <c:max val="100"/>
        </c:scaling>
        <c:delete val="0"/>
        <c:axPos val="b"/>
        <c:majorGridlines>
          <c:spPr>
            <a:ln w="6350" cap="flat">
              <a:solidFill>
                <a:srgbClr val="2A3A48"/>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900" b="0" i="0" u="none" strike="noStrike">
                <a:solidFill>
                  <a:srgbClr val="A8ADA1"/>
                </a:solidFill>
                <a:latin typeface="IBM Plex Mono"/>
              </a:defRPr>
            </a:pPr>
            <a:endParaRPr lang="en-US"/>
          </a:p>
        </c:txPr>
        <c:crossAx val="2094734554"/>
        <c:crosses val="autoZero"/>
        <c:crossBetween val="between"/>
      </c:valAx>
      <c:spPr>
        <a:solidFill>
          <a:srgbClr val="0D1A26"/>
        </a:solidFill>
        <a:ln>
          <a:noFill/>
        </a:ln>
        <a:effectLst/>
      </c:spPr>
    </c:plotArea>
    <c:legend>
      <c:legendPos val="b"/>
      <c:overlay val="0"/>
      <c:txPr>
        <a:bodyPr/>
        <a:lstStyle/>
        <a:p>
          <a:pPr>
            <a:defRPr sz="1000">
              <a:solidFill>
                <a:srgbClr val="A8ADA1"/>
              </a:solidFill>
              <a:latin typeface="IBM Plex Mono"/>
              <a:cs typeface="IBM Plex Mono"/>
            </a:defRPr>
          </a:pPr>
          <a:endParaRPr lang="en-US"/>
        </a:p>
      </c:txPr>
    </c:legend>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000" b="0" i="0" u="none" strike="noStrike">
                <a:solidFill>
                  <a:srgbClr val="A8ADA1"/>
                </a:solidFill>
                <a:latin typeface="IBM Plex Mono"/>
              </a:defRPr>
            </a:pPr>
            <a:r>
              <a:rPr sz="1000" b="0" i="0" u="none" strike="noStrike">
                <a:solidFill>
                  <a:srgbClr val="A8ADA1"/>
                </a:solidFill>
                <a:latin typeface="IBM Plex Mono"/>
              </a:rPr>
              <a:t>PR stages, all squads (hours)</a:t>
            </a:r>
          </a:p>
        </c:rich>
      </c:tx>
      <c:layout/>
      <c:overlay val="0"/>
    </c:title>
    <c:autoTitleDeleted val="0"/>
    <c:plotArea>
      <c:layout/>
      <c:barChart>
        <c:barDir val="col"/>
        <c:grouping val="clustered"/>
        <c:varyColors val="0"/>
        <c:ser>
          <c:idx val="0"/>
          <c:order val="0"/>
          <c:tx>
            <c:strRef>
              <c:f>Sheet1!$B$1</c:f>
              <c:strCache>
                <c:ptCount val="1"/>
                <c:pt idx="0">
                  <c:v>Last quarter</c:v>
                </c:pt>
              </c:strCache>
            </c:strRef>
          </c:tx>
          <c:spPr>
            <a:solidFill>
              <a:srgbClr val="4D5A66">
                <a:alpha val="100000"/>
              </a:srgbClr>
            </a:solidFill>
            <a:effectLst/>
          </c:spPr>
          <c:invertIfNegative val="0"/>
          <c:dLbls>
            <c:numFmt formatCode="0.0" sourceLinked="0"/>
            <c:txPr>
              <a:bodyPr/>
              <a:lstStyle/>
              <a:p>
                <a:pPr>
                  <a:defRPr b="0" i="0" strike="noStrike" sz="1000" u="none">
                    <a:solidFill>
                      <a:srgbClr val="FFFFFF"/>
                    </a:solidFill>
                    <a:latin typeface="IBM Plex Mono"/>
                  </a:defRPr>
                </a:pPr>
              </a:p>
            </c:txPr>
            <c:showLegendKey val="0"/>
            <c:showVal val="1"/>
            <c:showCatName val="0"/>
            <c:showSerName val="0"/>
            <c:showPercent val="0"/>
            <c:showBubbleSize val="0"/>
            <c:showLeaderLines val="0"/>
          </c:dLbls>
          <c:cat>
            <c:multiLvlStrRef>
              <c:f>Sheet1!$A$2:$A$4</c:f>
              <c:multiLvlStrCache>
                <c:ptCount val="3"/>
                <c:lvl>
                  <c:pt idx="0">
                    <c:v>Coding</c:v>
                  </c:pt>
                  <c:pt idx="1">
                    <c:v>Pickup</c:v>
                  </c:pt>
                  <c:pt idx="2">
                    <c:v>Review</c:v>
                  </c:pt>
                </c:lvl>
              </c:multiLvlStrCache>
            </c:multiLvlStrRef>
          </c:cat>
          <c:val>
            <c:numRef>
              <c:f>Sheet1!$B$2:$B$4</c:f>
              <c:numCache>
                <c:formatCode>General</c:formatCode>
                <c:ptCount val="3"/>
                <c:pt idx="0">
                  <c:v>6.5</c:v>
                </c:pt>
                <c:pt idx="1">
                  <c:v>12.1</c:v>
                </c:pt>
                <c:pt idx="2">
                  <c:v>8.9</c:v>
                </c:pt>
              </c:numCache>
            </c:numRef>
          </c:val>
        </c:ser>
        <c:ser>
          <c:idx val="1"/>
          <c:order val="1"/>
          <c:tx>
            <c:strRef>
              <c:f>Sheet1!$C$1</c:f>
              <c:strCache>
                <c:ptCount val="1"/>
                <c:pt idx="0">
                  <c:v>This quarter</c:v>
                </c:pt>
              </c:strCache>
            </c:strRef>
          </c:tx>
          <c:spPr>
            <a:solidFill>
              <a:srgbClr val="67C3EA">
                <a:alpha val="100000"/>
              </a:srgbClr>
            </a:solidFill>
            <a:effectLst/>
          </c:spPr>
          <c:invertIfNegative val="0"/>
          <c:dLbls>
            <c:numFmt formatCode="0.0" sourceLinked="0"/>
            <c:txPr>
              <a:bodyPr/>
              <a:lstStyle/>
              <a:p>
                <a:pPr>
                  <a:defRPr b="0" i="0" strike="noStrike" sz="1000" u="none">
                    <a:solidFill>
                      <a:srgbClr val="FFFFFF"/>
                    </a:solidFill>
                    <a:latin typeface="IBM Plex Mono"/>
                  </a:defRPr>
                </a:pPr>
              </a:p>
            </c:txPr>
            <c:showLegendKey val="0"/>
            <c:showVal val="1"/>
            <c:showCatName val="0"/>
            <c:showSerName val="0"/>
            <c:showPercent val="0"/>
            <c:showBubbleSize val="0"/>
            <c:showLeaderLines val="0"/>
          </c:dLbls>
          <c:cat>
            <c:multiLvlStrRef>
              <c:f>Sheet1!$A$2:$A$4</c:f>
              <c:multiLvlStrCache>
                <c:ptCount val="3"/>
                <c:lvl>
                  <c:pt idx="0">
                    <c:v>Coding</c:v>
                  </c:pt>
                  <c:pt idx="1">
                    <c:v>Pickup</c:v>
                  </c:pt>
                  <c:pt idx="2">
                    <c:v>Review</c:v>
                  </c:pt>
                </c:lvl>
              </c:multiLvlStrCache>
            </c:multiLvlStrRef>
          </c:cat>
          <c:val>
            <c:numRef>
              <c:f>Sheet1!$C$2:$C$4</c:f>
              <c:numCache>
                <c:formatCode>General</c:formatCode>
                <c:ptCount val="3"/>
                <c:pt idx="0">
                  <c:v>3.6</c:v>
                </c:pt>
                <c:pt idx="1">
                  <c:v>15.2</c:v>
                </c:pt>
                <c:pt idx="2">
                  <c:v>3.7</c:v>
                </c:pt>
              </c:numCache>
            </c:numRef>
          </c:val>
        </c:ser>
        <c:dLbls>
          <c:numFmt formatCode="0.0" sourceLinked="0"/>
          <c:txPr>
            <a:bodyPr/>
            <a:lstStyle/>
            <a:p>
              <a:pPr>
                <a:defRPr b="0" i="0" strike="noStrike" sz="1000" u="none">
                  <a:solidFill>
                    <a:srgbClr val="FFFFFF"/>
                  </a:solidFill>
                  <a:latin typeface="IBM Plex Mono"/>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A8ADA1"/>
                </a:solidFill>
                <a:latin typeface="IBM Plex Mono"/>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2A3A4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A8ADA1"/>
                </a:solidFill>
                <a:latin typeface="IBM Plex Mono"/>
              </a:defRPr>
            </a:pPr>
            <a:endParaRPr lang="en-US"/>
          </a:p>
        </c:txPr>
        <c:crossAx val="2094734554"/>
        <c:crosses val="autoZero"/>
        <c:crossBetween val="between"/>
      </c:valAx>
      <c:spPr>
        <a:solidFill>
          <a:srgbClr val="0D1A26"/>
        </a:solidFill>
        <a:ln>
          <a:noFill/>
        </a:ln>
        <a:effectLst/>
      </c:spPr>
    </c:plotArea>
    <c:legend>
      <c:legendPos val="b"/>
      <c:overlay val="0"/>
      <c:txPr>
        <a:bodyPr/>
        <a:lstStyle/>
        <a:p>
          <a:pPr>
            <a:defRPr sz="1000">
              <a:solidFill>
                <a:srgbClr val="A8ADA1"/>
              </a:solidFill>
              <a:latin typeface="IBM Plex Mono"/>
              <a:cs typeface="IBM Plex Mono"/>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Org-wide, this quarter so far against the same 79 days of last quarter. PRs merged: 783 vs 336 (2.3x). Roadmap share of resolved issues: 69% vs 34%. Change failure rate: 2.1% vs 4.3%. Deploys: 476 vs 301. The second half of the story is on slide 7: mean time to recovery went from 1d 8h to 1w 1d 12h, and PR pickup time went from 12h 7m to 15h 10m. Before reading the volume as pure speed, confirm that no squad changed size. The per-person number says it is not only headcount: 9.91 PRs merged per player-week vs 3.72.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PRs merged 783 vs 336 (+133%). Deploys 476 vs 301 (+58%), one deploy every 0.2 days vs 0.3. Change failure rate 2.1% vs 4.3%. Mean time to recovery 1w 1d 11h 59m vs 1d 8h 32m 17s. Roadmap share 69% vs 34%. PR cycle time: the tool shows 1d 21h vs 1d 3h, but last quarter has no deploy stage recorded, so the comparable number is coding + pickup + review: 22h 26m vs 1d 3h. Issue cycle time 2d 14h vs 2d 21h. Benchmark tier movement: PRs merged per player-week High to Elite (3.72 to 9.91), innovation investment Medium to High (31% to 36%), planning accuracy Medium to High (59.5% to 78%). PR cycle time moved Elite to High only because the deploy stage is now measured. Code review size stays Low (395 to 301 lines), days with commits stays 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 runs sprints. Planning accuracy 78.0% vs 43.3%. Sprint completion by cycle: Cycle 46 33.3% (4 of 12), Cycle 47 62.5% (15 of 24), Cycle 48 73.2% (30 of 41), Cycle 49 4.3% (1 of 23), then this quarter Cycle 51 89.4% (59 of 66) and Cycle 52 66.7% (24 of 36). Roadmap share 99% vs 100%. Issue cycle time 3d 2h vs 2d 21h, slightly slower. PRs merged 700 vs 298 (2.3x): App and Support work in the same repository with the same engineers, so every PR-based number is shared between the two squads and is shown once, here. PR stages: coding 3h 55m vs 6h 53m, pickup 13h 28m vs 11h 12m, review 4h 3m vs 9h 35m, deploy 21h 30m (not recorded last quarter).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Allocation of resolved issues. Roadmap 26% vs 0%. Unplanned 63% vs 91%. Unplanned maintenance 11% vs 9%. Planned maintenance 0% in both. Issue cycle time 3d 7h vs 3d 16h. Support does not run sprints, so there is no planning accuracy. Its PRs go to the same repository as App and are counted on the App slide (700 merged vs 298). For planning: 74% of Support time is not plannable today (63% unplanned + 11% unplanned maintenance).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PRs merged 83 vs 38 (2.2x). Roadmap share 48% vs 23%, unplanned 52% vs 77%. Issue cycle time 1d 11h vs 1d 3h. PR stages: coding 32m 31s vs 3h 4m, pickup 1d 5h vs 19h 20m, review 37m 36s vs 3h 3m. Pickup is now almost the whole cycle: the PR is written in half an hour, reviewed in half an hour, and waits more than a day in between. GTM reviews are done by people from other squads. No deploy stage is recorded for GTM repositories (0 deploys this quarter, 3 last quarter), so there is no deploy time and no failure rate for this squad. GTM does not run sprints.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Org-wide allocation of resolved issues. Roadmap 69% vs 34% (up 35 points). Unplanned 29% vs 62%. Unplanned maintenance 2% vs 4%. Planned maintenance 0% in both quarters. By squad, this quarter: App 99% roadmap, GTM 48%, Support 26%. Support and GTM moved the most (up 26 and 25 points). Work type (from merged PRs): features 58% of deliverables vs 34%; bugs plus hotfixes 61 vs 41 in count, but 8% of deliverables vs 12%. Quality debt is not eating the roadmap. One caution: planned maintenance at 0% for two quarters usually means maintenance is not being labeled, not that none is being done.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Deploys 476 vs 301 (+58%). Change failure rate 2.1% vs 4.3%. More deploys with a lower failure rate is a real improvement, not speed bought with risk. The exception is recovery: mean time to recovery went from 1d 8h 32m 17s to 1w 1d 11h 59m. With so few failures the average can be one long incident, so look at the incidents before reading it as a trend. PR flow, comparable stages: coding 3h 34m vs 6h 27m, review 3h 42m vs 8h 51m, pickup 15h 10m vs 12h 7m. Coding and review got faster, pickup got slower. Deploy wait is 19h 13m this quarter and was not recorded last quarter. By squad: failures are not attributed to squads in the data (every squad shows 0%), so this slide is org-wide only. App and Support share the deploy pipeline (476 deploys). GTM has no deploys recorded.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Planning: roadmap share 69% vs 34%; App planning accuracy 78.0% vs 43.3%; Support roadmap 26% vs 0%; GTM 48% vs 23%. 2. Waiting: pickup 15h 10m vs 12h 7m org-wide, 1d 5h vs 19h 20m in GTM; deploy wait 19h 13m; against coding 3h 34m and review 3h 42m. Pickup plus deploy is 34h 23m of a 1d 21h cycle. 3. Recovery: change failure rate 2.1% vs 4.3%, mean time to recovery 1w 1d 12h vs 1d 8h. Also worth knowing: code review size is still in the Low benchmark tier (301 lines, from 395).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Capacity assumption: 31% of resolved issues this quarter were not plannable (29% unplanned + 2% unplanned maintenance), so 69% was roadmap. Round to 70% for planning. By squad: App 99%, GTM 48%, Support 26%. Do not give Support roadmap commitments beyond a quarter of its time. Bet 1: pickup time, 15h 10m org-wide and 1d 5h in GTM. Target: below the 12h 7m of last quarter. Bet 2: recovery. Mean time to recovery 1w 1d 12h. Target: back under the 1d 8h of last quarter. The ask: when the roadmap is drafted, hold it to these capacity numbers per squad. If the plan needs more than 26% of Support, the decision is to move support load somewhere else first, not to hope.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12333"/>
        </a:solidFill>
      </p:bgPr>
    </p:bg>
    <p:spTree>
      <p:nvGrpSpPr>
        <p:cNvPr id="1" name=""/>
        <p:cNvGrpSpPr/>
        <p:nvPr/>
      </p:nvGrpSpPr>
      <p:grpSpPr>
        <a:xfrm>
          <a:off x="0" y="0"/>
          <a:ext cx="0" cy="0"/>
          <a:chOff x="0" y="0"/>
          <a:chExt cx="0" cy="0"/>
        </a:xfrm>
      </p:grpSpPr>
      <p:sp>
        <p:nvSpPr>
          <p:cNvPr id="2" name="Shape 0"/>
          <p:cNvSpPr/>
          <p:nvPr/>
        </p:nvSpPr>
        <p:spPr>
          <a:xfrm>
            <a:off x="11365992" y="365760"/>
            <a:ext cx="457200" cy="0"/>
          </a:xfrm>
          <a:prstGeom prst="line">
            <a:avLst/>
          </a:prstGeom>
          <a:noFill/>
          <a:ln w="31750">
            <a:solidFill>
              <a:srgbClr val="FFD921"/>
            </a:solidFill>
            <a:prstDash val="solid"/>
          </a:ln>
        </p:spPr>
      </p:sp>
      <p:sp>
        <p:nvSpPr>
          <p:cNvPr id="3" name="Shape 1"/>
          <p:cNvSpPr/>
          <p:nvPr/>
        </p:nvSpPr>
        <p:spPr>
          <a:xfrm>
            <a:off x="11823192" y="365760"/>
            <a:ext cx="0" cy="457200"/>
          </a:xfrm>
          <a:prstGeom prst="line">
            <a:avLst/>
          </a:prstGeom>
          <a:noFill/>
          <a:ln w="31750">
            <a:solidFill>
              <a:srgbClr val="FFD921"/>
            </a:solidFill>
            <a:prstDash val="solid"/>
          </a:ln>
        </p:spPr>
      </p:sp>
      <p:sp>
        <p:nvSpPr>
          <p:cNvPr id="4" name="Text 2"/>
          <p:cNvSpPr/>
          <p:nvPr/>
        </p:nvSpPr>
        <p:spPr>
          <a:xfrm>
            <a:off x="548640" y="411480"/>
            <a:ext cx="2153412" cy="292608"/>
          </a:xfrm>
          <a:prstGeom prst="rect">
            <a:avLst/>
          </a:prstGeom>
          <a:solidFill>
            <a:srgbClr val="D9F0FA"/>
          </a:solidFill>
          <a:ln/>
        </p:spPr>
        <p:txBody>
          <a:bodyPr wrap="square" lIns="0" tIns="0" rIns="0" bIns="0" rtlCol="0" anchor="ctr"/>
          <a:lstStyle/>
          <a:p>
            <a:pPr algn="ctr" indent="0" marL="0">
              <a:buNone/>
            </a:pPr>
            <a:r>
              <a:rPr lang="en-US" sz="1000" b="1" spc="150" kern="0" dirty="0">
                <a:solidFill>
                  <a:srgbClr val="112333"/>
                </a:solidFill>
                <a:latin typeface="IBM Plex Mono" pitchFamily="34" charset="0"/>
                <a:ea typeface="IBM Plex Mono" pitchFamily="34" charset="-122"/>
                <a:cs typeface="IBM Plex Mono" pitchFamily="34" charset="-120"/>
              </a:rPr>
              <a:t>QUARTER IN REVIEW</a:t>
            </a:r>
            <a:endParaRPr lang="en-US" sz="1000" dirty="0"/>
          </a:p>
        </p:txBody>
      </p:sp>
      <p:sp>
        <p:nvSpPr>
          <p:cNvPr id="5" name="Text 3"/>
          <p:cNvSpPr/>
          <p:nvPr/>
        </p:nvSpPr>
        <p:spPr>
          <a:xfrm>
            <a:off x="548640" y="868680"/>
            <a:ext cx="10607040" cy="914400"/>
          </a:xfrm>
          <a:prstGeom prst="rect">
            <a:avLst/>
          </a:prstGeom>
          <a:noFill/>
          <a:ln/>
        </p:spPr>
        <p:txBody>
          <a:bodyPr wrap="square" lIns="0" tIns="0" rIns="0" bIns="0" rtlCol="0" anchor="t"/>
          <a:lstStyle/>
          <a:p>
            <a:pPr indent="0" marL="0">
              <a:buNone/>
            </a:pPr>
            <a:r>
              <a:rPr lang="en-US" sz="2400" b="1" dirty="0">
                <a:solidFill>
                  <a:srgbClr val="FFFFFF"/>
                </a:solidFill>
                <a:latin typeface="IBM Plex Mono" pitchFamily="34" charset="0"/>
                <a:ea typeface="IBM Plex Mono" pitchFamily="34" charset="-122"/>
                <a:cs typeface="IBM Plex Mono" pitchFamily="34" charset="-120"/>
              </a:rPr>
              <a:t>Engineering shipped more than twice as much, planned twice as much of it, and broke half as often.</a:t>
            </a:r>
            <a:endParaRPr lang="en-US" sz="2400" dirty="0"/>
          </a:p>
        </p:txBody>
      </p:sp>
      <p:sp>
        <p:nvSpPr>
          <p:cNvPr id="6" name="Text 4"/>
          <p:cNvSpPr/>
          <p:nvPr/>
        </p:nvSpPr>
        <p:spPr>
          <a:xfrm>
            <a:off x="548640" y="6355080"/>
            <a:ext cx="10972800" cy="274320"/>
          </a:xfrm>
          <a:prstGeom prst="rect">
            <a:avLst/>
          </a:prstGeom>
          <a:noFill/>
          <a:ln/>
        </p:spPr>
        <p:txBody>
          <a:bodyPr wrap="square" lIns="0" tIns="0" rIns="0" bIns="0" rtlCol="0" anchor="ctr"/>
          <a:lstStyle/>
          <a:p>
            <a:pPr indent="0" marL="0">
              <a:buNone/>
            </a:pPr>
            <a:r>
              <a:rPr lang="en-US" sz="900" dirty="0">
                <a:solidFill>
                  <a:srgbClr val="A8ADA1"/>
                </a:solidFill>
                <a:latin typeface="IBM Plex Mono" pitchFamily="34" charset="0"/>
                <a:ea typeface="IBM Plex Mono" pitchFamily="34" charset="-122"/>
                <a:cs typeface="IBM Plex Mono" pitchFamily="34" charset="-120"/>
              </a:rPr>
              <a:t>This quarter so far (79 days) vs the same 79 days of last quarter · Source: DevStats MCP</a:t>
            </a:r>
            <a:endParaRPr lang="en-US" sz="900" dirty="0"/>
          </a:p>
        </p:txBody>
      </p:sp>
      <p:sp>
        <p:nvSpPr>
          <p:cNvPr id="8" name="Text 5"/>
          <p:cNvSpPr/>
          <p:nvPr/>
        </p:nvSpPr>
        <p:spPr>
          <a:xfrm>
            <a:off x="548640" y="2286000"/>
            <a:ext cx="7863840" cy="1097280"/>
          </a:xfrm>
          <a:prstGeom prst="rect">
            <a:avLst/>
          </a:prstGeom>
          <a:noFill/>
          <a:ln/>
        </p:spPr>
        <p:txBody>
          <a:bodyPr wrap="square" lIns="0" tIns="0" rIns="0" bIns="0" rtlCol="0" anchor="t"/>
          <a:lstStyle/>
          <a:p>
            <a:pPr indent="0" marL="0">
              <a:buNone/>
            </a:pPr>
            <a:r>
              <a:rPr lang="en-US" sz="1800" dirty="0">
                <a:solidFill>
                  <a:srgbClr val="A8ADA1"/>
                </a:solidFill>
                <a:latin typeface="Inter" pitchFamily="34" charset="0"/>
                <a:ea typeface="Inter" pitchFamily="34" charset="-122"/>
                <a:cs typeface="Inter" pitchFamily="34" charset="-120"/>
              </a:rPr>
              <a:t>What we lose time on now is waiting: for a first review, for a release, and for recovery when something does break.</a:t>
            </a:r>
            <a:endParaRPr lang="en-US" sz="1800" dirty="0"/>
          </a:p>
        </p:txBody>
      </p:sp>
      <p:sp>
        <p:nvSpPr>
          <p:cNvPr id="9" name="Shape 6"/>
          <p:cNvSpPr/>
          <p:nvPr/>
        </p:nvSpPr>
        <p:spPr>
          <a:xfrm>
            <a:off x="548640" y="3931920"/>
            <a:ext cx="3566160" cy="1737360"/>
          </a:xfrm>
          <a:prstGeom prst="rect">
            <a:avLst/>
          </a:prstGeom>
          <a:solidFill>
            <a:srgbClr val="0D1A26"/>
          </a:solidFill>
          <a:ln w="9525">
            <a:solidFill>
              <a:srgbClr val="2A3A48"/>
            </a:solidFill>
            <a:prstDash val="solid"/>
          </a:ln>
        </p:spPr>
      </p:sp>
      <p:sp>
        <p:nvSpPr>
          <p:cNvPr id="10" name="Text 7"/>
          <p:cNvSpPr/>
          <p:nvPr/>
        </p:nvSpPr>
        <p:spPr>
          <a:xfrm>
            <a:off x="731520" y="4069080"/>
            <a:ext cx="3200400"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PRS MERGED</a:t>
            </a:r>
            <a:endParaRPr lang="en-US" sz="900" dirty="0"/>
          </a:p>
        </p:txBody>
      </p:sp>
      <p:sp>
        <p:nvSpPr>
          <p:cNvPr id="11" name="Text 8"/>
          <p:cNvSpPr/>
          <p:nvPr/>
        </p:nvSpPr>
        <p:spPr>
          <a:xfrm>
            <a:off x="731520" y="4389120"/>
            <a:ext cx="3200400" cy="594360"/>
          </a:xfrm>
          <a:prstGeom prst="rect">
            <a:avLst/>
          </a:prstGeom>
          <a:noFill/>
          <a:ln/>
        </p:spPr>
        <p:txBody>
          <a:bodyPr wrap="square" lIns="0" tIns="0" rIns="0" bIns="0" rtlCol="0" anchor="ctr"/>
          <a:lstStyle/>
          <a:p>
            <a:pPr indent="0" marL="0">
              <a:buNone/>
            </a:pPr>
            <a:r>
              <a:rPr lang="en-US" sz="2600" b="1" dirty="0">
                <a:solidFill>
                  <a:srgbClr val="FFD921"/>
                </a:solidFill>
                <a:latin typeface="IBM Plex Mono" pitchFamily="34" charset="0"/>
                <a:ea typeface="IBM Plex Mono" pitchFamily="34" charset="-122"/>
                <a:cs typeface="IBM Plex Mono" pitchFamily="34" charset="-120"/>
              </a:rPr>
              <a:t>783</a:t>
            </a:r>
            <a:endParaRPr lang="en-US" sz="2600" dirty="0"/>
          </a:p>
        </p:txBody>
      </p:sp>
      <p:sp>
        <p:nvSpPr>
          <p:cNvPr id="12" name="Text 9"/>
          <p:cNvSpPr/>
          <p:nvPr/>
        </p:nvSpPr>
        <p:spPr>
          <a:xfrm>
            <a:off x="731520" y="5212080"/>
            <a:ext cx="3200400"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336 last quarter</a:t>
            </a:r>
            <a:endParaRPr lang="en-US" sz="1100" dirty="0"/>
          </a:p>
        </p:txBody>
      </p:sp>
      <p:sp>
        <p:nvSpPr>
          <p:cNvPr id="13" name="Shape 10"/>
          <p:cNvSpPr/>
          <p:nvPr/>
        </p:nvSpPr>
        <p:spPr>
          <a:xfrm>
            <a:off x="4315968" y="3931920"/>
            <a:ext cx="3566160" cy="1737360"/>
          </a:xfrm>
          <a:prstGeom prst="rect">
            <a:avLst/>
          </a:prstGeom>
          <a:solidFill>
            <a:srgbClr val="0D1A26"/>
          </a:solidFill>
          <a:ln w="9525">
            <a:solidFill>
              <a:srgbClr val="2A3A48"/>
            </a:solidFill>
            <a:prstDash val="solid"/>
          </a:ln>
        </p:spPr>
      </p:sp>
      <p:sp>
        <p:nvSpPr>
          <p:cNvPr id="14" name="Text 11"/>
          <p:cNvSpPr/>
          <p:nvPr/>
        </p:nvSpPr>
        <p:spPr>
          <a:xfrm>
            <a:off x="4498848" y="4069080"/>
            <a:ext cx="3200400"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ROADMAP SHARE</a:t>
            </a:r>
            <a:endParaRPr lang="en-US" sz="900" dirty="0"/>
          </a:p>
        </p:txBody>
      </p:sp>
      <p:sp>
        <p:nvSpPr>
          <p:cNvPr id="15" name="Text 12"/>
          <p:cNvSpPr/>
          <p:nvPr/>
        </p:nvSpPr>
        <p:spPr>
          <a:xfrm>
            <a:off x="4498848" y="4389120"/>
            <a:ext cx="3200400" cy="594360"/>
          </a:xfrm>
          <a:prstGeom prst="rect">
            <a:avLst/>
          </a:prstGeom>
          <a:noFill/>
          <a:ln/>
        </p:spPr>
        <p:txBody>
          <a:bodyPr wrap="square" lIns="0" tIns="0" rIns="0" bIns="0" rtlCol="0" anchor="ctr"/>
          <a:lstStyle/>
          <a:p>
            <a:pPr indent="0" marL="0">
              <a:buNone/>
            </a:pPr>
            <a:r>
              <a:rPr lang="en-US" sz="2600" b="1" dirty="0">
                <a:solidFill>
                  <a:srgbClr val="FFFFFF"/>
                </a:solidFill>
                <a:latin typeface="IBM Plex Mono" pitchFamily="34" charset="0"/>
                <a:ea typeface="IBM Plex Mono" pitchFamily="34" charset="-122"/>
                <a:cs typeface="IBM Plex Mono" pitchFamily="34" charset="-120"/>
              </a:rPr>
              <a:t>69%</a:t>
            </a:r>
            <a:endParaRPr lang="en-US" sz="2600" dirty="0"/>
          </a:p>
        </p:txBody>
      </p:sp>
      <p:sp>
        <p:nvSpPr>
          <p:cNvPr id="16" name="Text 13"/>
          <p:cNvSpPr/>
          <p:nvPr/>
        </p:nvSpPr>
        <p:spPr>
          <a:xfrm>
            <a:off x="4498848" y="5212080"/>
            <a:ext cx="3200400"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34% last quarter</a:t>
            </a:r>
            <a:endParaRPr lang="en-US" sz="1100" dirty="0"/>
          </a:p>
        </p:txBody>
      </p:sp>
      <p:sp>
        <p:nvSpPr>
          <p:cNvPr id="17" name="Shape 14"/>
          <p:cNvSpPr/>
          <p:nvPr/>
        </p:nvSpPr>
        <p:spPr>
          <a:xfrm>
            <a:off x="8083296" y="3931920"/>
            <a:ext cx="3566160" cy="1737360"/>
          </a:xfrm>
          <a:prstGeom prst="rect">
            <a:avLst/>
          </a:prstGeom>
          <a:solidFill>
            <a:srgbClr val="0D1A26"/>
          </a:solidFill>
          <a:ln w="9525">
            <a:solidFill>
              <a:srgbClr val="2A3A48"/>
            </a:solidFill>
            <a:prstDash val="solid"/>
          </a:ln>
        </p:spPr>
      </p:sp>
      <p:sp>
        <p:nvSpPr>
          <p:cNvPr id="18" name="Text 15"/>
          <p:cNvSpPr/>
          <p:nvPr/>
        </p:nvSpPr>
        <p:spPr>
          <a:xfrm>
            <a:off x="8266176" y="4069080"/>
            <a:ext cx="3200400"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CHANGE FAILURE RATE</a:t>
            </a:r>
            <a:endParaRPr lang="en-US" sz="900" dirty="0"/>
          </a:p>
        </p:txBody>
      </p:sp>
      <p:sp>
        <p:nvSpPr>
          <p:cNvPr id="19" name="Text 16"/>
          <p:cNvSpPr/>
          <p:nvPr/>
        </p:nvSpPr>
        <p:spPr>
          <a:xfrm>
            <a:off x="8266176" y="4389120"/>
            <a:ext cx="3200400" cy="594360"/>
          </a:xfrm>
          <a:prstGeom prst="rect">
            <a:avLst/>
          </a:prstGeom>
          <a:noFill/>
          <a:ln/>
        </p:spPr>
        <p:txBody>
          <a:bodyPr wrap="square" lIns="0" tIns="0" rIns="0" bIns="0" rtlCol="0" anchor="ctr"/>
          <a:lstStyle/>
          <a:p>
            <a:pPr indent="0" marL="0">
              <a:buNone/>
            </a:pPr>
            <a:r>
              <a:rPr lang="en-US" sz="2600" b="1" dirty="0">
                <a:solidFill>
                  <a:srgbClr val="FFFFFF"/>
                </a:solidFill>
                <a:latin typeface="IBM Plex Mono" pitchFamily="34" charset="0"/>
                <a:ea typeface="IBM Plex Mono" pitchFamily="34" charset="-122"/>
                <a:cs typeface="IBM Plex Mono" pitchFamily="34" charset="-120"/>
              </a:rPr>
              <a:t>2.1%</a:t>
            </a:r>
            <a:endParaRPr lang="en-US" sz="2600" dirty="0"/>
          </a:p>
        </p:txBody>
      </p:sp>
      <p:sp>
        <p:nvSpPr>
          <p:cNvPr id="20" name="Text 17"/>
          <p:cNvSpPr/>
          <p:nvPr/>
        </p:nvSpPr>
        <p:spPr>
          <a:xfrm>
            <a:off x="8266176" y="5212080"/>
            <a:ext cx="3200400"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4.3% last quarter</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12333"/>
        </a:solidFill>
      </p:bgPr>
    </p:bg>
    <p:spTree>
      <p:nvGrpSpPr>
        <p:cNvPr id="1" name=""/>
        <p:cNvGrpSpPr/>
        <p:nvPr/>
      </p:nvGrpSpPr>
      <p:grpSpPr>
        <a:xfrm>
          <a:off x="0" y="0"/>
          <a:ext cx="0" cy="0"/>
          <a:chOff x="0" y="0"/>
          <a:chExt cx="0" cy="0"/>
        </a:xfrm>
      </p:grpSpPr>
      <p:sp>
        <p:nvSpPr>
          <p:cNvPr id="2" name="Shape 0"/>
          <p:cNvSpPr/>
          <p:nvPr/>
        </p:nvSpPr>
        <p:spPr>
          <a:xfrm>
            <a:off x="11365992" y="365760"/>
            <a:ext cx="457200" cy="0"/>
          </a:xfrm>
          <a:prstGeom prst="line">
            <a:avLst/>
          </a:prstGeom>
          <a:noFill/>
          <a:ln w="31750">
            <a:solidFill>
              <a:srgbClr val="FFD921"/>
            </a:solidFill>
            <a:prstDash val="solid"/>
          </a:ln>
        </p:spPr>
      </p:sp>
      <p:sp>
        <p:nvSpPr>
          <p:cNvPr id="3" name="Shape 1"/>
          <p:cNvSpPr/>
          <p:nvPr/>
        </p:nvSpPr>
        <p:spPr>
          <a:xfrm>
            <a:off x="11823192" y="365760"/>
            <a:ext cx="0" cy="457200"/>
          </a:xfrm>
          <a:prstGeom prst="line">
            <a:avLst/>
          </a:prstGeom>
          <a:noFill/>
          <a:ln w="31750">
            <a:solidFill>
              <a:srgbClr val="FFD921"/>
            </a:solidFill>
            <a:prstDash val="solid"/>
          </a:ln>
        </p:spPr>
      </p:sp>
      <p:sp>
        <p:nvSpPr>
          <p:cNvPr id="4" name="Text 2"/>
          <p:cNvSpPr/>
          <p:nvPr/>
        </p:nvSpPr>
        <p:spPr>
          <a:xfrm>
            <a:off x="548640" y="411480"/>
            <a:ext cx="1732788" cy="292608"/>
          </a:xfrm>
          <a:prstGeom prst="rect">
            <a:avLst/>
          </a:prstGeom>
          <a:solidFill>
            <a:srgbClr val="D9F0FA"/>
          </a:solidFill>
          <a:ln/>
        </p:spPr>
        <p:txBody>
          <a:bodyPr wrap="square" lIns="0" tIns="0" rIns="0" bIns="0" rtlCol="0" anchor="ctr"/>
          <a:lstStyle/>
          <a:p>
            <a:pPr algn="ctr" indent="0" marL="0">
              <a:buNone/>
            </a:pPr>
            <a:r>
              <a:rPr lang="en-US" sz="1000" b="1" spc="150" kern="0" dirty="0">
                <a:solidFill>
                  <a:srgbClr val="112333"/>
                </a:solidFill>
                <a:latin typeface="IBM Plex Mono" pitchFamily="34" charset="0"/>
                <a:ea typeface="IBM Plex Mono" pitchFamily="34" charset="-122"/>
                <a:cs typeface="IBM Plex Mono" pitchFamily="34" charset="-120"/>
              </a:rPr>
              <a:t>ORG SCORECARD</a:t>
            </a:r>
            <a:endParaRPr lang="en-US" sz="1000" dirty="0"/>
          </a:p>
        </p:txBody>
      </p:sp>
      <p:sp>
        <p:nvSpPr>
          <p:cNvPr id="5" name="Text 3"/>
          <p:cNvSpPr/>
          <p:nvPr/>
        </p:nvSpPr>
        <p:spPr>
          <a:xfrm>
            <a:off x="548640" y="868680"/>
            <a:ext cx="10607040" cy="914400"/>
          </a:xfrm>
          <a:prstGeom prst="rect">
            <a:avLst/>
          </a:prstGeom>
          <a:noFill/>
          <a:ln/>
        </p:spPr>
        <p:txBody>
          <a:bodyPr wrap="square" lIns="0" tIns="0" rIns="0" bIns="0" rtlCol="0" anchor="t"/>
          <a:lstStyle/>
          <a:p>
            <a:pPr indent="0" marL="0">
              <a:buNone/>
            </a:pPr>
            <a:r>
              <a:rPr lang="en-US" sz="2400" b="1" dirty="0">
                <a:solidFill>
                  <a:srgbClr val="FFFFFF"/>
                </a:solidFill>
                <a:latin typeface="IBM Plex Mono" pitchFamily="34" charset="0"/>
                <a:ea typeface="IBM Plex Mono" pitchFamily="34" charset="-122"/>
                <a:cs typeface="IBM Plex Mono" pitchFamily="34" charset="-120"/>
              </a:rPr>
              <a:t>Six numbers, quarter over quarter</a:t>
            </a:r>
            <a:endParaRPr lang="en-US" sz="2400" dirty="0"/>
          </a:p>
        </p:txBody>
      </p:sp>
      <p:sp>
        <p:nvSpPr>
          <p:cNvPr id="6" name="Text 4"/>
          <p:cNvSpPr/>
          <p:nvPr/>
        </p:nvSpPr>
        <p:spPr>
          <a:xfrm>
            <a:off x="548640" y="6355080"/>
            <a:ext cx="10972800" cy="274320"/>
          </a:xfrm>
          <a:prstGeom prst="rect">
            <a:avLst/>
          </a:prstGeom>
          <a:noFill/>
          <a:ln/>
        </p:spPr>
        <p:txBody>
          <a:bodyPr wrap="square" lIns="0" tIns="0" rIns="0" bIns="0" rtlCol="0" anchor="ctr"/>
          <a:lstStyle/>
          <a:p>
            <a:pPr indent="0" marL="0">
              <a:buNone/>
            </a:pPr>
            <a:r>
              <a:rPr lang="en-US" sz="900" dirty="0">
                <a:solidFill>
                  <a:srgbClr val="A8ADA1"/>
                </a:solidFill>
                <a:latin typeface="IBM Plex Mono" pitchFamily="34" charset="0"/>
                <a:ea typeface="IBM Plex Mono" pitchFamily="34" charset="-122"/>
                <a:cs typeface="IBM Plex Mono" pitchFamily="34" charset="-120"/>
              </a:rPr>
              <a:t>This quarter so far (79 days) vs the same 79 days of last quarter · Source: DevStats MCP</a:t>
            </a:r>
            <a:endParaRPr lang="en-US" sz="900" dirty="0"/>
          </a:p>
        </p:txBody>
      </p:sp>
      <p:sp>
        <p:nvSpPr>
          <p:cNvPr id="8" name="Shape 5"/>
          <p:cNvSpPr/>
          <p:nvPr/>
        </p:nvSpPr>
        <p:spPr>
          <a:xfrm>
            <a:off x="548640" y="1920240"/>
            <a:ext cx="3566160" cy="1874520"/>
          </a:xfrm>
          <a:prstGeom prst="rect">
            <a:avLst/>
          </a:prstGeom>
          <a:solidFill>
            <a:srgbClr val="0D1A26"/>
          </a:solidFill>
          <a:ln w="9525">
            <a:solidFill>
              <a:srgbClr val="2A3A48"/>
            </a:solidFill>
            <a:prstDash val="solid"/>
          </a:ln>
        </p:spPr>
      </p:sp>
      <p:sp>
        <p:nvSpPr>
          <p:cNvPr id="9" name="Text 6"/>
          <p:cNvSpPr/>
          <p:nvPr/>
        </p:nvSpPr>
        <p:spPr>
          <a:xfrm>
            <a:off x="731520" y="2057400"/>
            <a:ext cx="3200400"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PRS MERGED</a:t>
            </a:r>
            <a:endParaRPr lang="en-US" sz="900" dirty="0"/>
          </a:p>
        </p:txBody>
      </p:sp>
      <p:sp>
        <p:nvSpPr>
          <p:cNvPr id="10" name="Text 7"/>
          <p:cNvSpPr/>
          <p:nvPr/>
        </p:nvSpPr>
        <p:spPr>
          <a:xfrm>
            <a:off x="731520" y="2377440"/>
            <a:ext cx="3200400" cy="594360"/>
          </a:xfrm>
          <a:prstGeom prst="rect">
            <a:avLst/>
          </a:prstGeom>
          <a:noFill/>
          <a:ln/>
        </p:spPr>
        <p:txBody>
          <a:bodyPr wrap="square" lIns="0" tIns="0" rIns="0" bIns="0" rtlCol="0" anchor="ctr"/>
          <a:lstStyle/>
          <a:p>
            <a:pPr indent="0" marL="0">
              <a:buNone/>
            </a:pPr>
            <a:r>
              <a:rPr lang="en-US" sz="2600" b="1" dirty="0">
                <a:solidFill>
                  <a:srgbClr val="FFD921"/>
                </a:solidFill>
                <a:latin typeface="IBM Plex Mono" pitchFamily="34" charset="0"/>
                <a:ea typeface="IBM Plex Mono" pitchFamily="34" charset="-122"/>
                <a:cs typeface="IBM Plex Mono" pitchFamily="34" charset="-120"/>
              </a:rPr>
              <a:t>783</a:t>
            </a:r>
            <a:endParaRPr lang="en-US" sz="2600" dirty="0"/>
          </a:p>
        </p:txBody>
      </p:sp>
      <p:sp>
        <p:nvSpPr>
          <p:cNvPr id="11" name="Text 8"/>
          <p:cNvSpPr/>
          <p:nvPr/>
        </p:nvSpPr>
        <p:spPr>
          <a:xfrm>
            <a:off x="731520" y="3337560"/>
            <a:ext cx="3200400"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336 last quarter · up 133%</a:t>
            </a:r>
            <a:endParaRPr lang="en-US" sz="1100" dirty="0"/>
          </a:p>
        </p:txBody>
      </p:sp>
      <p:sp>
        <p:nvSpPr>
          <p:cNvPr id="12" name="Shape 9"/>
          <p:cNvSpPr/>
          <p:nvPr/>
        </p:nvSpPr>
        <p:spPr>
          <a:xfrm>
            <a:off x="4315968" y="1920240"/>
            <a:ext cx="3566160" cy="1874520"/>
          </a:xfrm>
          <a:prstGeom prst="rect">
            <a:avLst/>
          </a:prstGeom>
          <a:solidFill>
            <a:srgbClr val="0D1A26"/>
          </a:solidFill>
          <a:ln w="9525">
            <a:solidFill>
              <a:srgbClr val="2A3A48"/>
            </a:solidFill>
            <a:prstDash val="solid"/>
          </a:ln>
        </p:spPr>
      </p:sp>
      <p:sp>
        <p:nvSpPr>
          <p:cNvPr id="13" name="Text 10"/>
          <p:cNvSpPr/>
          <p:nvPr/>
        </p:nvSpPr>
        <p:spPr>
          <a:xfrm>
            <a:off x="4498848" y="2057400"/>
            <a:ext cx="3200400"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DEPLOYS</a:t>
            </a:r>
            <a:endParaRPr lang="en-US" sz="900" dirty="0"/>
          </a:p>
        </p:txBody>
      </p:sp>
      <p:sp>
        <p:nvSpPr>
          <p:cNvPr id="14" name="Text 11"/>
          <p:cNvSpPr/>
          <p:nvPr/>
        </p:nvSpPr>
        <p:spPr>
          <a:xfrm>
            <a:off x="4498848" y="2377440"/>
            <a:ext cx="3200400" cy="594360"/>
          </a:xfrm>
          <a:prstGeom prst="rect">
            <a:avLst/>
          </a:prstGeom>
          <a:noFill/>
          <a:ln/>
        </p:spPr>
        <p:txBody>
          <a:bodyPr wrap="square" lIns="0" tIns="0" rIns="0" bIns="0" rtlCol="0" anchor="ctr"/>
          <a:lstStyle/>
          <a:p>
            <a:pPr indent="0" marL="0">
              <a:buNone/>
            </a:pPr>
            <a:r>
              <a:rPr lang="en-US" sz="2600" b="1" dirty="0">
                <a:solidFill>
                  <a:srgbClr val="FFFFFF"/>
                </a:solidFill>
                <a:latin typeface="IBM Plex Mono" pitchFamily="34" charset="0"/>
                <a:ea typeface="IBM Plex Mono" pitchFamily="34" charset="-122"/>
                <a:cs typeface="IBM Plex Mono" pitchFamily="34" charset="-120"/>
              </a:rPr>
              <a:t>476</a:t>
            </a:r>
            <a:endParaRPr lang="en-US" sz="2600" dirty="0"/>
          </a:p>
        </p:txBody>
      </p:sp>
      <p:sp>
        <p:nvSpPr>
          <p:cNvPr id="15" name="Text 12"/>
          <p:cNvSpPr/>
          <p:nvPr/>
        </p:nvSpPr>
        <p:spPr>
          <a:xfrm>
            <a:off x="4498848" y="3337560"/>
            <a:ext cx="3200400"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301 last quarter · up 58%</a:t>
            </a:r>
            <a:endParaRPr lang="en-US" sz="1100" dirty="0"/>
          </a:p>
        </p:txBody>
      </p:sp>
      <p:sp>
        <p:nvSpPr>
          <p:cNvPr id="16" name="Shape 13"/>
          <p:cNvSpPr/>
          <p:nvPr/>
        </p:nvSpPr>
        <p:spPr>
          <a:xfrm>
            <a:off x="8083296" y="1920240"/>
            <a:ext cx="3566160" cy="1874520"/>
          </a:xfrm>
          <a:prstGeom prst="rect">
            <a:avLst/>
          </a:prstGeom>
          <a:solidFill>
            <a:srgbClr val="0D1A26"/>
          </a:solidFill>
          <a:ln w="9525">
            <a:solidFill>
              <a:srgbClr val="2A3A48"/>
            </a:solidFill>
            <a:prstDash val="solid"/>
          </a:ln>
        </p:spPr>
      </p:sp>
      <p:sp>
        <p:nvSpPr>
          <p:cNvPr id="17" name="Text 14"/>
          <p:cNvSpPr/>
          <p:nvPr/>
        </p:nvSpPr>
        <p:spPr>
          <a:xfrm>
            <a:off x="8266176" y="2057400"/>
            <a:ext cx="3200400"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CHANGE FAILURE RATE</a:t>
            </a:r>
            <a:endParaRPr lang="en-US" sz="900" dirty="0"/>
          </a:p>
        </p:txBody>
      </p:sp>
      <p:sp>
        <p:nvSpPr>
          <p:cNvPr id="18" name="Text 15"/>
          <p:cNvSpPr/>
          <p:nvPr/>
        </p:nvSpPr>
        <p:spPr>
          <a:xfrm>
            <a:off x="8266176" y="2377440"/>
            <a:ext cx="3200400" cy="594360"/>
          </a:xfrm>
          <a:prstGeom prst="rect">
            <a:avLst/>
          </a:prstGeom>
          <a:noFill/>
          <a:ln/>
        </p:spPr>
        <p:txBody>
          <a:bodyPr wrap="square" lIns="0" tIns="0" rIns="0" bIns="0" rtlCol="0" anchor="ctr"/>
          <a:lstStyle/>
          <a:p>
            <a:pPr indent="0" marL="0">
              <a:buNone/>
            </a:pPr>
            <a:r>
              <a:rPr lang="en-US" sz="2600" b="1" dirty="0">
                <a:solidFill>
                  <a:srgbClr val="FFFFFF"/>
                </a:solidFill>
                <a:latin typeface="IBM Plex Mono" pitchFamily="34" charset="0"/>
                <a:ea typeface="IBM Plex Mono" pitchFamily="34" charset="-122"/>
                <a:cs typeface="IBM Plex Mono" pitchFamily="34" charset="-120"/>
              </a:rPr>
              <a:t>2.1%</a:t>
            </a:r>
            <a:endParaRPr lang="en-US" sz="2600" dirty="0"/>
          </a:p>
        </p:txBody>
      </p:sp>
      <p:sp>
        <p:nvSpPr>
          <p:cNvPr id="19" name="Text 16"/>
          <p:cNvSpPr/>
          <p:nvPr/>
        </p:nvSpPr>
        <p:spPr>
          <a:xfrm>
            <a:off x="8266176" y="3337560"/>
            <a:ext cx="3200400"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4.3% last quarter</a:t>
            </a:r>
            <a:endParaRPr lang="en-US" sz="1100" dirty="0"/>
          </a:p>
        </p:txBody>
      </p:sp>
      <p:sp>
        <p:nvSpPr>
          <p:cNvPr id="20" name="Shape 17"/>
          <p:cNvSpPr/>
          <p:nvPr/>
        </p:nvSpPr>
        <p:spPr>
          <a:xfrm>
            <a:off x="548640" y="4023360"/>
            <a:ext cx="3566160" cy="1874520"/>
          </a:xfrm>
          <a:prstGeom prst="rect">
            <a:avLst/>
          </a:prstGeom>
          <a:solidFill>
            <a:srgbClr val="0D1A26"/>
          </a:solidFill>
          <a:ln w="9525">
            <a:solidFill>
              <a:srgbClr val="2A3A48"/>
            </a:solidFill>
            <a:prstDash val="solid"/>
          </a:ln>
        </p:spPr>
      </p:sp>
      <p:sp>
        <p:nvSpPr>
          <p:cNvPr id="21" name="Text 18"/>
          <p:cNvSpPr/>
          <p:nvPr/>
        </p:nvSpPr>
        <p:spPr>
          <a:xfrm>
            <a:off x="731520" y="4160520"/>
            <a:ext cx="3200400"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MEAN TIME TO RECOVERY</a:t>
            </a:r>
            <a:endParaRPr lang="en-US" sz="900" dirty="0"/>
          </a:p>
        </p:txBody>
      </p:sp>
      <p:sp>
        <p:nvSpPr>
          <p:cNvPr id="22" name="Text 19"/>
          <p:cNvSpPr/>
          <p:nvPr/>
        </p:nvSpPr>
        <p:spPr>
          <a:xfrm>
            <a:off x="731520" y="4480560"/>
            <a:ext cx="3200400" cy="594360"/>
          </a:xfrm>
          <a:prstGeom prst="rect">
            <a:avLst/>
          </a:prstGeom>
          <a:noFill/>
          <a:ln/>
        </p:spPr>
        <p:txBody>
          <a:bodyPr wrap="square" lIns="0" tIns="0" rIns="0" bIns="0" rtlCol="0" anchor="ctr"/>
          <a:lstStyle/>
          <a:p>
            <a:pPr indent="0" marL="0">
              <a:buNone/>
            </a:pPr>
            <a:r>
              <a:rPr lang="en-US" sz="2600" b="1" dirty="0">
                <a:solidFill>
                  <a:srgbClr val="FFFFFF"/>
                </a:solidFill>
                <a:latin typeface="IBM Plex Mono" pitchFamily="34" charset="0"/>
                <a:ea typeface="IBM Plex Mono" pitchFamily="34" charset="-122"/>
                <a:cs typeface="IBM Plex Mono" pitchFamily="34" charset="-120"/>
              </a:rPr>
              <a:t>1w 1d 12h</a:t>
            </a:r>
            <a:endParaRPr lang="en-US" sz="2600" dirty="0"/>
          </a:p>
        </p:txBody>
      </p:sp>
      <p:sp>
        <p:nvSpPr>
          <p:cNvPr id="23" name="Text 20"/>
          <p:cNvSpPr/>
          <p:nvPr/>
        </p:nvSpPr>
        <p:spPr>
          <a:xfrm>
            <a:off x="731520" y="5440680"/>
            <a:ext cx="3200400"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1d 8h last quarter · worse</a:t>
            </a:r>
            <a:endParaRPr lang="en-US" sz="1100" dirty="0"/>
          </a:p>
        </p:txBody>
      </p:sp>
      <p:sp>
        <p:nvSpPr>
          <p:cNvPr id="24" name="Shape 21"/>
          <p:cNvSpPr/>
          <p:nvPr/>
        </p:nvSpPr>
        <p:spPr>
          <a:xfrm>
            <a:off x="4315968" y="4023360"/>
            <a:ext cx="3566160" cy="1874520"/>
          </a:xfrm>
          <a:prstGeom prst="rect">
            <a:avLst/>
          </a:prstGeom>
          <a:solidFill>
            <a:srgbClr val="0D1A26"/>
          </a:solidFill>
          <a:ln w="9525">
            <a:solidFill>
              <a:srgbClr val="2A3A48"/>
            </a:solidFill>
            <a:prstDash val="solid"/>
          </a:ln>
        </p:spPr>
      </p:sp>
      <p:sp>
        <p:nvSpPr>
          <p:cNvPr id="25" name="Text 22"/>
          <p:cNvSpPr/>
          <p:nvPr/>
        </p:nvSpPr>
        <p:spPr>
          <a:xfrm>
            <a:off x="4498848" y="4160520"/>
            <a:ext cx="3200400"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ROADMAP SHARE</a:t>
            </a:r>
            <a:endParaRPr lang="en-US" sz="900" dirty="0"/>
          </a:p>
        </p:txBody>
      </p:sp>
      <p:sp>
        <p:nvSpPr>
          <p:cNvPr id="26" name="Text 23"/>
          <p:cNvSpPr/>
          <p:nvPr/>
        </p:nvSpPr>
        <p:spPr>
          <a:xfrm>
            <a:off x="4498848" y="4480560"/>
            <a:ext cx="3200400" cy="594360"/>
          </a:xfrm>
          <a:prstGeom prst="rect">
            <a:avLst/>
          </a:prstGeom>
          <a:noFill/>
          <a:ln/>
        </p:spPr>
        <p:txBody>
          <a:bodyPr wrap="square" lIns="0" tIns="0" rIns="0" bIns="0" rtlCol="0" anchor="ctr"/>
          <a:lstStyle/>
          <a:p>
            <a:pPr indent="0" marL="0">
              <a:buNone/>
            </a:pPr>
            <a:r>
              <a:rPr lang="en-US" sz="2600" b="1" dirty="0">
                <a:solidFill>
                  <a:srgbClr val="FFFFFF"/>
                </a:solidFill>
                <a:latin typeface="IBM Plex Mono" pitchFamily="34" charset="0"/>
                <a:ea typeface="IBM Plex Mono" pitchFamily="34" charset="-122"/>
                <a:cs typeface="IBM Plex Mono" pitchFamily="34" charset="-120"/>
              </a:rPr>
              <a:t>69%</a:t>
            </a:r>
            <a:endParaRPr lang="en-US" sz="2600" dirty="0"/>
          </a:p>
        </p:txBody>
      </p:sp>
      <p:sp>
        <p:nvSpPr>
          <p:cNvPr id="27" name="Text 24"/>
          <p:cNvSpPr/>
          <p:nvPr/>
        </p:nvSpPr>
        <p:spPr>
          <a:xfrm>
            <a:off x="4498848" y="5440680"/>
            <a:ext cx="3200400"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34% last quarter</a:t>
            </a:r>
            <a:endParaRPr lang="en-US" sz="1100" dirty="0"/>
          </a:p>
        </p:txBody>
      </p:sp>
      <p:sp>
        <p:nvSpPr>
          <p:cNvPr id="28" name="Shape 25"/>
          <p:cNvSpPr/>
          <p:nvPr/>
        </p:nvSpPr>
        <p:spPr>
          <a:xfrm>
            <a:off x="8083296" y="4023360"/>
            <a:ext cx="3566160" cy="1874520"/>
          </a:xfrm>
          <a:prstGeom prst="rect">
            <a:avLst/>
          </a:prstGeom>
          <a:solidFill>
            <a:srgbClr val="0D1A26"/>
          </a:solidFill>
          <a:ln w="9525">
            <a:solidFill>
              <a:srgbClr val="2A3A48"/>
            </a:solidFill>
            <a:prstDash val="solid"/>
          </a:ln>
        </p:spPr>
      </p:sp>
      <p:sp>
        <p:nvSpPr>
          <p:cNvPr id="29" name="Text 26"/>
          <p:cNvSpPr/>
          <p:nvPr/>
        </p:nvSpPr>
        <p:spPr>
          <a:xfrm>
            <a:off x="8266176" y="4160520"/>
            <a:ext cx="3200400"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PR CYCLE TIME, BEFORE DEPLOY</a:t>
            </a:r>
            <a:endParaRPr lang="en-US" sz="900" dirty="0"/>
          </a:p>
        </p:txBody>
      </p:sp>
      <p:sp>
        <p:nvSpPr>
          <p:cNvPr id="30" name="Text 27"/>
          <p:cNvSpPr/>
          <p:nvPr/>
        </p:nvSpPr>
        <p:spPr>
          <a:xfrm>
            <a:off x="8266176" y="4480560"/>
            <a:ext cx="3200400" cy="594360"/>
          </a:xfrm>
          <a:prstGeom prst="rect">
            <a:avLst/>
          </a:prstGeom>
          <a:noFill/>
          <a:ln/>
        </p:spPr>
        <p:txBody>
          <a:bodyPr wrap="square" lIns="0" tIns="0" rIns="0" bIns="0" rtlCol="0" anchor="ctr"/>
          <a:lstStyle/>
          <a:p>
            <a:pPr indent="0" marL="0">
              <a:buNone/>
            </a:pPr>
            <a:r>
              <a:rPr lang="en-US" sz="2600" b="1" dirty="0">
                <a:solidFill>
                  <a:srgbClr val="FFFFFF"/>
                </a:solidFill>
                <a:latin typeface="IBM Plex Mono" pitchFamily="34" charset="0"/>
                <a:ea typeface="IBM Plex Mono" pitchFamily="34" charset="-122"/>
                <a:cs typeface="IBM Plex Mono" pitchFamily="34" charset="-120"/>
              </a:rPr>
              <a:t>22h 26m</a:t>
            </a:r>
            <a:endParaRPr lang="en-US" sz="2600" dirty="0"/>
          </a:p>
        </p:txBody>
      </p:sp>
      <p:sp>
        <p:nvSpPr>
          <p:cNvPr id="31" name="Text 28"/>
          <p:cNvSpPr/>
          <p:nvPr/>
        </p:nvSpPr>
        <p:spPr>
          <a:xfrm>
            <a:off x="8266176" y="5440680"/>
            <a:ext cx="3200400"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1d 3h last quarter</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12333"/>
        </a:solidFill>
      </p:bgPr>
    </p:bg>
    <p:spTree>
      <p:nvGrpSpPr>
        <p:cNvPr id="1" name=""/>
        <p:cNvGrpSpPr/>
        <p:nvPr/>
      </p:nvGrpSpPr>
      <p:grpSpPr>
        <a:xfrm>
          <a:off x="0" y="0"/>
          <a:ext cx="0" cy="0"/>
          <a:chOff x="0" y="0"/>
          <a:chExt cx="0" cy="0"/>
        </a:xfrm>
      </p:grpSpPr>
      <p:sp>
        <p:nvSpPr>
          <p:cNvPr id="2" name="Shape 0"/>
          <p:cNvSpPr/>
          <p:nvPr/>
        </p:nvSpPr>
        <p:spPr>
          <a:xfrm>
            <a:off x="11365992" y="365760"/>
            <a:ext cx="457200" cy="0"/>
          </a:xfrm>
          <a:prstGeom prst="line">
            <a:avLst/>
          </a:prstGeom>
          <a:noFill/>
          <a:ln w="31750">
            <a:solidFill>
              <a:srgbClr val="FFD921"/>
            </a:solidFill>
            <a:prstDash val="solid"/>
          </a:ln>
        </p:spPr>
      </p:sp>
      <p:sp>
        <p:nvSpPr>
          <p:cNvPr id="3" name="Shape 1"/>
          <p:cNvSpPr/>
          <p:nvPr/>
        </p:nvSpPr>
        <p:spPr>
          <a:xfrm>
            <a:off x="11823192" y="365760"/>
            <a:ext cx="0" cy="457200"/>
          </a:xfrm>
          <a:prstGeom prst="line">
            <a:avLst/>
          </a:prstGeom>
          <a:noFill/>
          <a:ln w="31750">
            <a:solidFill>
              <a:srgbClr val="FFD921"/>
            </a:solidFill>
            <a:prstDash val="solid"/>
          </a:ln>
        </p:spPr>
      </p:sp>
      <p:sp>
        <p:nvSpPr>
          <p:cNvPr id="4" name="Text 2"/>
          <p:cNvSpPr/>
          <p:nvPr/>
        </p:nvSpPr>
        <p:spPr>
          <a:xfrm>
            <a:off x="548640" y="411480"/>
            <a:ext cx="1522476" cy="292608"/>
          </a:xfrm>
          <a:prstGeom prst="rect">
            <a:avLst/>
          </a:prstGeom>
          <a:solidFill>
            <a:srgbClr val="D9F0FA"/>
          </a:solidFill>
          <a:ln/>
        </p:spPr>
        <p:txBody>
          <a:bodyPr wrap="square" lIns="0" tIns="0" rIns="0" bIns="0" rtlCol="0" anchor="ctr"/>
          <a:lstStyle/>
          <a:p>
            <a:pPr algn="ctr" indent="0" marL="0">
              <a:buNone/>
            </a:pPr>
            <a:r>
              <a:rPr lang="en-US" sz="1000" b="1" spc="150" kern="0" dirty="0">
                <a:solidFill>
                  <a:srgbClr val="112333"/>
                </a:solidFill>
                <a:latin typeface="IBM Plex Mono" pitchFamily="34" charset="0"/>
                <a:ea typeface="IBM Plex Mono" pitchFamily="34" charset="-122"/>
                <a:cs typeface="IBM Plex Mono" pitchFamily="34" charset="-120"/>
              </a:rPr>
              <a:t>SQUAD · APP</a:t>
            </a:r>
            <a:endParaRPr lang="en-US" sz="1000" dirty="0"/>
          </a:p>
        </p:txBody>
      </p:sp>
      <p:sp>
        <p:nvSpPr>
          <p:cNvPr id="5" name="Text 3"/>
          <p:cNvSpPr/>
          <p:nvPr/>
        </p:nvSpPr>
        <p:spPr>
          <a:xfrm>
            <a:off x="548640" y="868680"/>
            <a:ext cx="10607040" cy="914400"/>
          </a:xfrm>
          <a:prstGeom prst="rect">
            <a:avLst/>
          </a:prstGeom>
          <a:noFill/>
          <a:ln/>
        </p:spPr>
        <p:txBody>
          <a:bodyPr wrap="square" lIns="0" tIns="0" rIns="0" bIns="0" rtlCol="0" anchor="t"/>
          <a:lstStyle/>
          <a:p>
            <a:pPr indent="0" marL="0">
              <a:buNone/>
            </a:pPr>
            <a:r>
              <a:rPr lang="en-US" sz="2400" b="1" dirty="0">
                <a:solidFill>
                  <a:srgbClr val="FFFFFF"/>
                </a:solidFill>
                <a:latin typeface="IBM Plex Mono" pitchFamily="34" charset="0"/>
                <a:ea typeface="IBM Plex Mono" pitchFamily="34" charset="-122"/>
                <a:cs typeface="IBM Plex Mono" pitchFamily="34" charset="-120"/>
              </a:rPr>
              <a:t>App: more than doubled its output and started finishing what it plans.</a:t>
            </a:r>
            <a:endParaRPr lang="en-US" sz="2400" dirty="0"/>
          </a:p>
        </p:txBody>
      </p:sp>
      <p:sp>
        <p:nvSpPr>
          <p:cNvPr id="6" name="Text 4"/>
          <p:cNvSpPr/>
          <p:nvPr/>
        </p:nvSpPr>
        <p:spPr>
          <a:xfrm>
            <a:off x="548640" y="6355080"/>
            <a:ext cx="10972800" cy="274320"/>
          </a:xfrm>
          <a:prstGeom prst="rect">
            <a:avLst/>
          </a:prstGeom>
          <a:noFill/>
          <a:ln/>
        </p:spPr>
        <p:txBody>
          <a:bodyPr wrap="square" lIns="0" tIns="0" rIns="0" bIns="0" rtlCol="0" anchor="ctr"/>
          <a:lstStyle/>
          <a:p>
            <a:pPr indent="0" marL="0">
              <a:buNone/>
            </a:pPr>
            <a:r>
              <a:rPr lang="en-US" sz="900" dirty="0">
                <a:solidFill>
                  <a:srgbClr val="A8ADA1"/>
                </a:solidFill>
                <a:latin typeface="IBM Plex Mono" pitchFamily="34" charset="0"/>
                <a:ea typeface="IBM Plex Mono" pitchFamily="34" charset="-122"/>
                <a:cs typeface="IBM Plex Mono" pitchFamily="34" charset="-120"/>
              </a:rPr>
              <a:t>This quarter so far (79 days) vs the same 79 days of last quarter · Source: DevStats MCP</a:t>
            </a:r>
            <a:endParaRPr lang="en-US" sz="900" dirty="0"/>
          </a:p>
        </p:txBody>
      </p:sp>
      <p:sp>
        <p:nvSpPr>
          <p:cNvPr id="8" name="Shape 5"/>
          <p:cNvSpPr/>
          <p:nvPr/>
        </p:nvSpPr>
        <p:spPr>
          <a:xfrm>
            <a:off x="548640" y="2011680"/>
            <a:ext cx="2377440" cy="1920240"/>
          </a:xfrm>
          <a:prstGeom prst="rect">
            <a:avLst/>
          </a:prstGeom>
          <a:solidFill>
            <a:srgbClr val="0D1A26"/>
          </a:solidFill>
          <a:ln w="9525">
            <a:solidFill>
              <a:srgbClr val="2A3A48"/>
            </a:solidFill>
            <a:prstDash val="solid"/>
          </a:ln>
        </p:spPr>
      </p:sp>
      <p:sp>
        <p:nvSpPr>
          <p:cNvPr id="9" name="Text 6"/>
          <p:cNvSpPr/>
          <p:nvPr/>
        </p:nvSpPr>
        <p:spPr>
          <a:xfrm>
            <a:off x="731520" y="2148840"/>
            <a:ext cx="2011680"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PRS MERGED (SHARED WITH SUPPORT)</a:t>
            </a:r>
            <a:endParaRPr lang="en-US" sz="900" dirty="0"/>
          </a:p>
        </p:txBody>
      </p:sp>
      <p:sp>
        <p:nvSpPr>
          <p:cNvPr id="10" name="Text 7"/>
          <p:cNvSpPr/>
          <p:nvPr/>
        </p:nvSpPr>
        <p:spPr>
          <a:xfrm>
            <a:off x="731520" y="2468880"/>
            <a:ext cx="2011680" cy="594360"/>
          </a:xfrm>
          <a:prstGeom prst="rect">
            <a:avLst/>
          </a:prstGeom>
          <a:noFill/>
          <a:ln/>
        </p:spPr>
        <p:txBody>
          <a:bodyPr wrap="square" lIns="0" tIns="0" rIns="0" bIns="0" rtlCol="0" anchor="ctr"/>
          <a:lstStyle/>
          <a:p>
            <a:pPr indent="0" marL="0">
              <a:buNone/>
            </a:pPr>
            <a:r>
              <a:rPr lang="en-US" sz="2600" b="1" dirty="0">
                <a:solidFill>
                  <a:srgbClr val="FFD921"/>
                </a:solidFill>
                <a:latin typeface="IBM Plex Mono" pitchFamily="34" charset="0"/>
                <a:ea typeface="IBM Plex Mono" pitchFamily="34" charset="-122"/>
                <a:cs typeface="IBM Plex Mono" pitchFamily="34" charset="-120"/>
              </a:rPr>
              <a:t>700</a:t>
            </a:r>
            <a:endParaRPr lang="en-US" sz="2600" dirty="0"/>
          </a:p>
        </p:txBody>
      </p:sp>
      <p:sp>
        <p:nvSpPr>
          <p:cNvPr id="11" name="Text 8"/>
          <p:cNvSpPr/>
          <p:nvPr/>
        </p:nvSpPr>
        <p:spPr>
          <a:xfrm>
            <a:off x="731520" y="3474720"/>
            <a:ext cx="2011680"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298 last quarter</a:t>
            </a:r>
            <a:endParaRPr lang="en-US" sz="1100" dirty="0"/>
          </a:p>
        </p:txBody>
      </p:sp>
      <p:sp>
        <p:nvSpPr>
          <p:cNvPr id="12" name="Shape 9"/>
          <p:cNvSpPr/>
          <p:nvPr/>
        </p:nvSpPr>
        <p:spPr>
          <a:xfrm>
            <a:off x="3063240" y="2011680"/>
            <a:ext cx="2377440" cy="1920240"/>
          </a:xfrm>
          <a:prstGeom prst="rect">
            <a:avLst/>
          </a:prstGeom>
          <a:solidFill>
            <a:srgbClr val="0D1A26"/>
          </a:solidFill>
          <a:ln w="9525">
            <a:solidFill>
              <a:srgbClr val="2A3A48"/>
            </a:solidFill>
            <a:prstDash val="solid"/>
          </a:ln>
        </p:spPr>
      </p:sp>
      <p:sp>
        <p:nvSpPr>
          <p:cNvPr id="13" name="Text 10"/>
          <p:cNvSpPr/>
          <p:nvPr/>
        </p:nvSpPr>
        <p:spPr>
          <a:xfrm>
            <a:off x="3246120" y="2148840"/>
            <a:ext cx="2011680"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PLANNING ACCURACY</a:t>
            </a:r>
            <a:endParaRPr lang="en-US" sz="900" dirty="0"/>
          </a:p>
        </p:txBody>
      </p:sp>
      <p:sp>
        <p:nvSpPr>
          <p:cNvPr id="14" name="Text 11"/>
          <p:cNvSpPr/>
          <p:nvPr/>
        </p:nvSpPr>
        <p:spPr>
          <a:xfrm>
            <a:off x="3246120" y="2468880"/>
            <a:ext cx="2011680" cy="594360"/>
          </a:xfrm>
          <a:prstGeom prst="rect">
            <a:avLst/>
          </a:prstGeom>
          <a:noFill/>
          <a:ln/>
        </p:spPr>
        <p:txBody>
          <a:bodyPr wrap="square" lIns="0" tIns="0" rIns="0" bIns="0" rtlCol="0" anchor="ctr"/>
          <a:lstStyle/>
          <a:p>
            <a:pPr indent="0" marL="0">
              <a:buNone/>
            </a:pPr>
            <a:r>
              <a:rPr lang="en-US" sz="2600" b="1" dirty="0">
                <a:solidFill>
                  <a:srgbClr val="FFFFFF"/>
                </a:solidFill>
                <a:latin typeface="IBM Plex Mono" pitchFamily="34" charset="0"/>
                <a:ea typeface="IBM Plex Mono" pitchFamily="34" charset="-122"/>
                <a:cs typeface="IBM Plex Mono" pitchFamily="34" charset="-120"/>
              </a:rPr>
              <a:t>78.0%</a:t>
            </a:r>
            <a:endParaRPr lang="en-US" sz="2600" dirty="0"/>
          </a:p>
        </p:txBody>
      </p:sp>
      <p:sp>
        <p:nvSpPr>
          <p:cNvPr id="15" name="Text 12"/>
          <p:cNvSpPr/>
          <p:nvPr/>
        </p:nvSpPr>
        <p:spPr>
          <a:xfrm>
            <a:off x="3246120" y="3474720"/>
            <a:ext cx="2011680"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43.3% last quarter</a:t>
            </a:r>
            <a:endParaRPr lang="en-US" sz="1100" dirty="0"/>
          </a:p>
        </p:txBody>
      </p:sp>
      <p:sp>
        <p:nvSpPr>
          <p:cNvPr id="16" name="Shape 13"/>
          <p:cNvSpPr/>
          <p:nvPr/>
        </p:nvSpPr>
        <p:spPr>
          <a:xfrm>
            <a:off x="548640" y="4114800"/>
            <a:ext cx="2377440" cy="1920240"/>
          </a:xfrm>
          <a:prstGeom prst="rect">
            <a:avLst/>
          </a:prstGeom>
          <a:solidFill>
            <a:srgbClr val="0D1A26"/>
          </a:solidFill>
          <a:ln w="9525">
            <a:solidFill>
              <a:srgbClr val="2A3A48"/>
            </a:solidFill>
            <a:prstDash val="solid"/>
          </a:ln>
        </p:spPr>
      </p:sp>
      <p:sp>
        <p:nvSpPr>
          <p:cNvPr id="17" name="Text 14"/>
          <p:cNvSpPr/>
          <p:nvPr/>
        </p:nvSpPr>
        <p:spPr>
          <a:xfrm>
            <a:off x="731520" y="4251960"/>
            <a:ext cx="2011680"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ISSUE CYCLE TIME</a:t>
            </a:r>
            <a:endParaRPr lang="en-US" sz="900" dirty="0"/>
          </a:p>
        </p:txBody>
      </p:sp>
      <p:sp>
        <p:nvSpPr>
          <p:cNvPr id="18" name="Text 15"/>
          <p:cNvSpPr/>
          <p:nvPr/>
        </p:nvSpPr>
        <p:spPr>
          <a:xfrm>
            <a:off x="731520" y="4572000"/>
            <a:ext cx="2011680" cy="594360"/>
          </a:xfrm>
          <a:prstGeom prst="rect">
            <a:avLst/>
          </a:prstGeom>
          <a:noFill/>
          <a:ln/>
        </p:spPr>
        <p:txBody>
          <a:bodyPr wrap="square" lIns="0" tIns="0" rIns="0" bIns="0" rtlCol="0" anchor="ctr"/>
          <a:lstStyle/>
          <a:p>
            <a:pPr indent="0" marL="0">
              <a:buNone/>
            </a:pPr>
            <a:r>
              <a:rPr lang="en-US" sz="2600" b="1" dirty="0">
                <a:solidFill>
                  <a:srgbClr val="FFFFFF"/>
                </a:solidFill>
                <a:latin typeface="IBM Plex Mono" pitchFamily="34" charset="0"/>
                <a:ea typeface="IBM Plex Mono" pitchFamily="34" charset="-122"/>
                <a:cs typeface="IBM Plex Mono" pitchFamily="34" charset="-120"/>
              </a:rPr>
              <a:t>3d 2h</a:t>
            </a:r>
            <a:endParaRPr lang="en-US" sz="2600" dirty="0"/>
          </a:p>
        </p:txBody>
      </p:sp>
      <p:sp>
        <p:nvSpPr>
          <p:cNvPr id="19" name="Text 16"/>
          <p:cNvSpPr/>
          <p:nvPr/>
        </p:nvSpPr>
        <p:spPr>
          <a:xfrm>
            <a:off x="731520" y="5577840"/>
            <a:ext cx="2011680"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2d 21h last quarter</a:t>
            </a:r>
            <a:endParaRPr lang="en-US" sz="1100" dirty="0"/>
          </a:p>
        </p:txBody>
      </p:sp>
      <p:sp>
        <p:nvSpPr>
          <p:cNvPr id="20" name="Shape 17"/>
          <p:cNvSpPr/>
          <p:nvPr/>
        </p:nvSpPr>
        <p:spPr>
          <a:xfrm>
            <a:off x="3063240" y="4114800"/>
            <a:ext cx="2377440" cy="1920240"/>
          </a:xfrm>
          <a:prstGeom prst="rect">
            <a:avLst/>
          </a:prstGeom>
          <a:solidFill>
            <a:srgbClr val="0D1A26"/>
          </a:solidFill>
          <a:ln w="9525">
            <a:solidFill>
              <a:srgbClr val="2A3A48"/>
            </a:solidFill>
            <a:prstDash val="solid"/>
          </a:ln>
        </p:spPr>
      </p:sp>
      <p:sp>
        <p:nvSpPr>
          <p:cNvPr id="21" name="Text 18"/>
          <p:cNvSpPr/>
          <p:nvPr/>
        </p:nvSpPr>
        <p:spPr>
          <a:xfrm>
            <a:off x="3246120" y="4251960"/>
            <a:ext cx="2011680"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ROADMAP SHARE</a:t>
            </a:r>
            <a:endParaRPr lang="en-US" sz="900" dirty="0"/>
          </a:p>
        </p:txBody>
      </p:sp>
      <p:sp>
        <p:nvSpPr>
          <p:cNvPr id="22" name="Text 19"/>
          <p:cNvSpPr/>
          <p:nvPr/>
        </p:nvSpPr>
        <p:spPr>
          <a:xfrm>
            <a:off x="3246120" y="4572000"/>
            <a:ext cx="2011680" cy="594360"/>
          </a:xfrm>
          <a:prstGeom prst="rect">
            <a:avLst/>
          </a:prstGeom>
          <a:noFill/>
          <a:ln/>
        </p:spPr>
        <p:txBody>
          <a:bodyPr wrap="square" lIns="0" tIns="0" rIns="0" bIns="0" rtlCol="0" anchor="ctr"/>
          <a:lstStyle/>
          <a:p>
            <a:pPr indent="0" marL="0">
              <a:buNone/>
            </a:pPr>
            <a:r>
              <a:rPr lang="en-US" sz="2600" b="1" dirty="0">
                <a:solidFill>
                  <a:srgbClr val="FFFFFF"/>
                </a:solidFill>
                <a:latin typeface="IBM Plex Mono" pitchFamily="34" charset="0"/>
                <a:ea typeface="IBM Plex Mono" pitchFamily="34" charset="-122"/>
                <a:cs typeface="IBM Plex Mono" pitchFamily="34" charset="-120"/>
              </a:rPr>
              <a:t>99%</a:t>
            </a:r>
            <a:endParaRPr lang="en-US" sz="2600" dirty="0"/>
          </a:p>
        </p:txBody>
      </p:sp>
      <p:sp>
        <p:nvSpPr>
          <p:cNvPr id="23" name="Text 20"/>
          <p:cNvSpPr/>
          <p:nvPr/>
        </p:nvSpPr>
        <p:spPr>
          <a:xfrm>
            <a:off x="3246120" y="5577840"/>
            <a:ext cx="2011680"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100% last quarter</a:t>
            </a:r>
            <a:endParaRPr lang="en-US" sz="1100" dirty="0"/>
          </a:p>
        </p:txBody>
      </p:sp>
      <p:sp>
        <p:nvSpPr>
          <p:cNvPr id="24" name="Shape 21"/>
          <p:cNvSpPr/>
          <p:nvPr/>
        </p:nvSpPr>
        <p:spPr>
          <a:xfrm>
            <a:off x="5669280" y="2011680"/>
            <a:ext cx="5971032" cy="4023360"/>
          </a:xfrm>
          <a:prstGeom prst="rect">
            <a:avLst/>
          </a:prstGeom>
          <a:solidFill>
            <a:srgbClr val="0D1A26"/>
          </a:solidFill>
          <a:ln w="9525">
            <a:solidFill>
              <a:srgbClr val="2A3A48"/>
            </a:solidFill>
            <a:prstDash val="solid"/>
          </a:ln>
        </p:spPr>
      </p:sp>
      <p:graphicFrame>
        <p:nvGraphicFramePr>
          <p:cNvPr id="25" name="Chart 0" descr=""/>
          <p:cNvGraphicFramePr/>
          <p:nvPr/>
        </p:nvGraphicFramePr>
        <p:xfrm>
          <a:off x="5760720" y="2103120"/>
          <a:ext cx="5788152" cy="3840480"/>
        </p:xfrm>
        <a:graphic xmlns:a="http://schemas.openxmlformats.org/drawingml/2006/main">
          <a:graphicData uri="http://schemas.openxmlformats.org/drawingml/2006/chart">
            <c:chart xmlns:c="http://schemas.openxmlformats.org/drawingml/2006/chart" r:id="rId1"/>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12333"/>
        </a:solidFill>
      </p:bgPr>
    </p:bg>
    <p:spTree>
      <p:nvGrpSpPr>
        <p:cNvPr id="1" name=""/>
        <p:cNvGrpSpPr/>
        <p:nvPr/>
      </p:nvGrpSpPr>
      <p:grpSpPr>
        <a:xfrm>
          <a:off x="0" y="0"/>
          <a:ext cx="0" cy="0"/>
          <a:chOff x="0" y="0"/>
          <a:chExt cx="0" cy="0"/>
        </a:xfrm>
      </p:grpSpPr>
      <p:sp>
        <p:nvSpPr>
          <p:cNvPr id="2" name="Shape 0"/>
          <p:cNvSpPr/>
          <p:nvPr/>
        </p:nvSpPr>
        <p:spPr>
          <a:xfrm>
            <a:off x="11365992" y="365760"/>
            <a:ext cx="457200" cy="0"/>
          </a:xfrm>
          <a:prstGeom prst="line">
            <a:avLst/>
          </a:prstGeom>
          <a:noFill/>
          <a:ln w="31750">
            <a:solidFill>
              <a:srgbClr val="FFD921"/>
            </a:solidFill>
            <a:prstDash val="solid"/>
          </a:ln>
        </p:spPr>
      </p:sp>
      <p:sp>
        <p:nvSpPr>
          <p:cNvPr id="3" name="Shape 1"/>
          <p:cNvSpPr/>
          <p:nvPr/>
        </p:nvSpPr>
        <p:spPr>
          <a:xfrm>
            <a:off x="11823192" y="365760"/>
            <a:ext cx="0" cy="457200"/>
          </a:xfrm>
          <a:prstGeom prst="line">
            <a:avLst/>
          </a:prstGeom>
          <a:noFill/>
          <a:ln w="31750">
            <a:solidFill>
              <a:srgbClr val="FFD921"/>
            </a:solidFill>
            <a:prstDash val="solid"/>
          </a:ln>
        </p:spPr>
      </p:sp>
      <p:sp>
        <p:nvSpPr>
          <p:cNvPr id="4" name="Text 2"/>
          <p:cNvSpPr/>
          <p:nvPr/>
        </p:nvSpPr>
        <p:spPr>
          <a:xfrm>
            <a:off x="548640" y="411480"/>
            <a:ext cx="1943100" cy="292608"/>
          </a:xfrm>
          <a:prstGeom prst="rect">
            <a:avLst/>
          </a:prstGeom>
          <a:solidFill>
            <a:srgbClr val="D9F0FA"/>
          </a:solidFill>
          <a:ln/>
        </p:spPr>
        <p:txBody>
          <a:bodyPr wrap="square" lIns="0" tIns="0" rIns="0" bIns="0" rtlCol="0" anchor="ctr"/>
          <a:lstStyle/>
          <a:p>
            <a:pPr algn="ctr" indent="0" marL="0">
              <a:buNone/>
            </a:pPr>
            <a:r>
              <a:rPr lang="en-US" sz="1000" b="1" spc="150" kern="0" dirty="0">
                <a:solidFill>
                  <a:srgbClr val="112333"/>
                </a:solidFill>
                <a:latin typeface="IBM Plex Mono" pitchFamily="34" charset="0"/>
                <a:ea typeface="IBM Plex Mono" pitchFamily="34" charset="-122"/>
                <a:cs typeface="IBM Plex Mono" pitchFamily="34" charset="-120"/>
              </a:rPr>
              <a:t>SQUAD · SUPPORT</a:t>
            </a:r>
            <a:endParaRPr lang="en-US" sz="1000" dirty="0"/>
          </a:p>
        </p:txBody>
      </p:sp>
      <p:sp>
        <p:nvSpPr>
          <p:cNvPr id="5" name="Text 3"/>
          <p:cNvSpPr/>
          <p:nvPr/>
        </p:nvSpPr>
        <p:spPr>
          <a:xfrm>
            <a:off x="548640" y="868680"/>
            <a:ext cx="10607040" cy="914400"/>
          </a:xfrm>
          <a:prstGeom prst="rect">
            <a:avLst/>
          </a:prstGeom>
          <a:noFill/>
          <a:ln/>
        </p:spPr>
        <p:txBody>
          <a:bodyPr wrap="square" lIns="0" tIns="0" rIns="0" bIns="0" rtlCol="0" anchor="t"/>
          <a:lstStyle/>
          <a:p>
            <a:pPr indent="0" marL="0">
              <a:buNone/>
            </a:pPr>
            <a:r>
              <a:rPr lang="en-US" sz="2400" b="1" dirty="0">
                <a:solidFill>
                  <a:srgbClr val="FFFFFF"/>
                </a:solidFill>
                <a:latin typeface="IBM Plex Mono" pitchFamily="34" charset="0"/>
                <a:ea typeface="IBM Plex Mono" pitchFamily="34" charset="-122"/>
                <a:cs typeface="IBM Plex Mono" pitchFamily="34" charset="-120"/>
              </a:rPr>
              <a:t>Support: still driven by interruptions, but a quarter of the work is now planned.</a:t>
            </a:r>
            <a:endParaRPr lang="en-US" sz="2400" dirty="0"/>
          </a:p>
        </p:txBody>
      </p:sp>
      <p:sp>
        <p:nvSpPr>
          <p:cNvPr id="6" name="Text 4"/>
          <p:cNvSpPr/>
          <p:nvPr/>
        </p:nvSpPr>
        <p:spPr>
          <a:xfrm>
            <a:off x="548640" y="6355080"/>
            <a:ext cx="10972800" cy="274320"/>
          </a:xfrm>
          <a:prstGeom prst="rect">
            <a:avLst/>
          </a:prstGeom>
          <a:noFill/>
          <a:ln/>
        </p:spPr>
        <p:txBody>
          <a:bodyPr wrap="square" lIns="0" tIns="0" rIns="0" bIns="0" rtlCol="0" anchor="ctr"/>
          <a:lstStyle/>
          <a:p>
            <a:pPr indent="0" marL="0">
              <a:buNone/>
            </a:pPr>
            <a:r>
              <a:rPr lang="en-US" sz="900" dirty="0">
                <a:solidFill>
                  <a:srgbClr val="A8ADA1"/>
                </a:solidFill>
                <a:latin typeface="IBM Plex Mono" pitchFamily="34" charset="0"/>
                <a:ea typeface="IBM Plex Mono" pitchFamily="34" charset="-122"/>
                <a:cs typeface="IBM Plex Mono" pitchFamily="34" charset="-120"/>
              </a:rPr>
              <a:t>This quarter so far (79 days) vs the same 79 days of last quarter · Source: DevStats MCP</a:t>
            </a:r>
            <a:endParaRPr lang="en-US" sz="900" dirty="0"/>
          </a:p>
        </p:txBody>
      </p:sp>
      <p:sp>
        <p:nvSpPr>
          <p:cNvPr id="8" name="Shape 5"/>
          <p:cNvSpPr/>
          <p:nvPr/>
        </p:nvSpPr>
        <p:spPr>
          <a:xfrm>
            <a:off x="548640" y="2011680"/>
            <a:ext cx="2377440" cy="1920240"/>
          </a:xfrm>
          <a:prstGeom prst="rect">
            <a:avLst/>
          </a:prstGeom>
          <a:solidFill>
            <a:srgbClr val="0D1A26"/>
          </a:solidFill>
          <a:ln w="9525">
            <a:solidFill>
              <a:srgbClr val="2A3A48"/>
            </a:solidFill>
            <a:prstDash val="solid"/>
          </a:ln>
        </p:spPr>
      </p:sp>
      <p:sp>
        <p:nvSpPr>
          <p:cNvPr id="9" name="Text 6"/>
          <p:cNvSpPr/>
          <p:nvPr/>
        </p:nvSpPr>
        <p:spPr>
          <a:xfrm>
            <a:off x="731520" y="2148840"/>
            <a:ext cx="2011680"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ROADMAP SHARE</a:t>
            </a:r>
            <a:endParaRPr lang="en-US" sz="900" dirty="0"/>
          </a:p>
        </p:txBody>
      </p:sp>
      <p:sp>
        <p:nvSpPr>
          <p:cNvPr id="10" name="Text 7"/>
          <p:cNvSpPr/>
          <p:nvPr/>
        </p:nvSpPr>
        <p:spPr>
          <a:xfrm>
            <a:off x="731520" y="2468880"/>
            <a:ext cx="2011680" cy="594360"/>
          </a:xfrm>
          <a:prstGeom prst="rect">
            <a:avLst/>
          </a:prstGeom>
          <a:noFill/>
          <a:ln/>
        </p:spPr>
        <p:txBody>
          <a:bodyPr wrap="square" lIns="0" tIns="0" rIns="0" bIns="0" rtlCol="0" anchor="ctr"/>
          <a:lstStyle/>
          <a:p>
            <a:pPr indent="0" marL="0">
              <a:buNone/>
            </a:pPr>
            <a:r>
              <a:rPr lang="en-US" sz="2600" b="1" dirty="0">
                <a:solidFill>
                  <a:srgbClr val="FFD921"/>
                </a:solidFill>
                <a:latin typeface="IBM Plex Mono" pitchFamily="34" charset="0"/>
                <a:ea typeface="IBM Plex Mono" pitchFamily="34" charset="-122"/>
                <a:cs typeface="IBM Plex Mono" pitchFamily="34" charset="-120"/>
              </a:rPr>
              <a:t>26%</a:t>
            </a:r>
            <a:endParaRPr lang="en-US" sz="2600" dirty="0"/>
          </a:p>
        </p:txBody>
      </p:sp>
      <p:sp>
        <p:nvSpPr>
          <p:cNvPr id="11" name="Text 8"/>
          <p:cNvSpPr/>
          <p:nvPr/>
        </p:nvSpPr>
        <p:spPr>
          <a:xfrm>
            <a:off x="731520" y="3474720"/>
            <a:ext cx="2011680"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0% last quarter</a:t>
            </a:r>
            <a:endParaRPr lang="en-US" sz="1100" dirty="0"/>
          </a:p>
        </p:txBody>
      </p:sp>
      <p:sp>
        <p:nvSpPr>
          <p:cNvPr id="12" name="Shape 9"/>
          <p:cNvSpPr/>
          <p:nvPr/>
        </p:nvSpPr>
        <p:spPr>
          <a:xfrm>
            <a:off x="3063240" y="2011680"/>
            <a:ext cx="2377440" cy="1920240"/>
          </a:xfrm>
          <a:prstGeom prst="rect">
            <a:avLst/>
          </a:prstGeom>
          <a:solidFill>
            <a:srgbClr val="0D1A26"/>
          </a:solidFill>
          <a:ln w="9525">
            <a:solidFill>
              <a:srgbClr val="2A3A48"/>
            </a:solidFill>
            <a:prstDash val="solid"/>
          </a:ln>
        </p:spPr>
      </p:sp>
      <p:sp>
        <p:nvSpPr>
          <p:cNvPr id="13" name="Text 10"/>
          <p:cNvSpPr/>
          <p:nvPr/>
        </p:nvSpPr>
        <p:spPr>
          <a:xfrm>
            <a:off x="3246120" y="2148840"/>
            <a:ext cx="2011680"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UNPLANNED WORK</a:t>
            </a:r>
            <a:endParaRPr lang="en-US" sz="900" dirty="0"/>
          </a:p>
        </p:txBody>
      </p:sp>
      <p:sp>
        <p:nvSpPr>
          <p:cNvPr id="14" name="Text 11"/>
          <p:cNvSpPr/>
          <p:nvPr/>
        </p:nvSpPr>
        <p:spPr>
          <a:xfrm>
            <a:off x="3246120" y="2468880"/>
            <a:ext cx="2011680" cy="594360"/>
          </a:xfrm>
          <a:prstGeom prst="rect">
            <a:avLst/>
          </a:prstGeom>
          <a:noFill/>
          <a:ln/>
        </p:spPr>
        <p:txBody>
          <a:bodyPr wrap="square" lIns="0" tIns="0" rIns="0" bIns="0" rtlCol="0" anchor="ctr"/>
          <a:lstStyle/>
          <a:p>
            <a:pPr indent="0" marL="0">
              <a:buNone/>
            </a:pPr>
            <a:r>
              <a:rPr lang="en-US" sz="2600" b="1" dirty="0">
                <a:solidFill>
                  <a:srgbClr val="FFFFFF"/>
                </a:solidFill>
                <a:latin typeface="IBM Plex Mono" pitchFamily="34" charset="0"/>
                <a:ea typeface="IBM Plex Mono" pitchFamily="34" charset="-122"/>
                <a:cs typeface="IBM Plex Mono" pitchFamily="34" charset="-120"/>
              </a:rPr>
              <a:t>63%</a:t>
            </a:r>
            <a:endParaRPr lang="en-US" sz="2600" dirty="0"/>
          </a:p>
        </p:txBody>
      </p:sp>
      <p:sp>
        <p:nvSpPr>
          <p:cNvPr id="15" name="Text 12"/>
          <p:cNvSpPr/>
          <p:nvPr/>
        </p:nvSpPr>
        <p:spPr>
          <a:xfrm>
            <a:off x="3246120" y="3474720"/>
            <a:ext cx="2011680"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91% last quarter</a:t>
            </a:r>
            <a:endParaRPr lang="en-US" sz="1100" dirty="0"/>
          </a:p>
        </p:txBody>
      </p:sp>
      <p:sp>
        <p:nvSpPr>
          <p:cNvPr id="16" name="Shape 13"/>
          <p:cNvSpPr/>
          <p:nvPr/>
        </p:nvSpPr>
        <p:spPr>
          <a:xfrm>
            <a:off x="548640" y="4114800"/>
            <a:ext cx="2377440" cy="1920240"/>
          </a:xfrm>
          <a:prstGeom prst="rect">
            <a:avLst/>
          </a:prstGeom>
          <a:solidFill>
            <a:srgbClr val="0D1A26"/>
          </a:solidFill>
          <a:ln w="9525">
            <a:solidFill>
              <a:srgbClr val="2A3A48"/>
            </a:solidFill>
            <a:prstDash val="solid"/>
          </a:ln>
        </p:spPr>
      </p:sp>
      <p:sp>
        <p:nvSpPr>
          <p:cNvPr id="17" name="Text 14"/>
          <p:cNvSpPr/>
          <p:nvPr/>
        </p:nvSpPr>
        <p:spPr>
          <a:xfrm>
            <a:off x="731520" y="4251960"/>
            <a:ext cx="2011680"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UNPLANNED MAINTENANCE</a:t>
            </a:r>
            <a:endParaRPr lang="en-US" sz="900" dirty="0"/>
          </a:p>
        </p:txBody>
      </p:sp>
      <p:sp>
        <p:nvSpPr>
          <p:cNvPr id="18" name="Text 15"/>
          <p:cNvSpPr/>
          <p:nvPr/>
        </p:nvSpPr>
        <p:spPr>
          <a:xfrm>
            <a:off x="731520" y="4572000"/>
            <a:ext cx="2011680" cy="594360"/>
          </a:xfrm>
          <a:prstGeom prst="rect">
            <a:avLst/>
          </a:prstGeom>
          <a:noFill/>
          <a:ln/>
        </p:spPr>
        <p:txBody>
          <a:bodyPr wrap="square" lIns="0" tIns="0" rIns="0" bIns="0" rtlCol="0" anchor="ctr"/>
          <a:lstStyle/>
          <a:p>
            <a:pPr indent="0" marL="0">
              <a:buNone/>
            </a:pPr>
            <a:r>
              <a:rPr lang="en-US" sz="2600" b="1" dirty="0">
                <a:solidFill>
                  <a:srgbClr val="FFFFFF"/>
                </a:solidFill>
                <a:latin typeface="IBM Plex Mono" pitchFamily="34" charset="0"/>
                <a:ea typeface="IBM Plex Mono" pitchFamily="34" charset="-122"/>
                <a:cs typeface="IBM Plex Mono" pitchFamily="34" charset="-120"/>
              </a:rPr>
              <a:t>11%</a:t>
            </a:r>
            <a:endParaRPr lang="en-US" sz="2600" dirty="0"/>
          </a:p>
        </p:txBody>
      </p:sp>
      <p:sp>
        <p:nvSpPr>
          <p:cNvPr id="19" name="Text 16"/>
          <p:cNvSpPr/>
          <p:nvPr/>
        </p:nvSpPr>
        <p:spPr>
          <a:xfrm>
            <a:off x="731520" y="5577840"/>
            <a:ext cx="2011680"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9% last quarter</a:t>
            </a:r>
            <a:endParaRPr lang="en-US" sz="1100" dirty="0"/>
          </a:p>
        </p:txBody>
      </p:sp>
      <p:sp>
        <p:nvSpPr>
          <p:cNvPr id="20" name="Shape 17"/>
          <p:cNvSpPr/>
          <p:nvPr/>
        </p:nvSpPr>
        <p:spPr>
          <a:xfrm>
            <a:off x="3063240" y="4114800"/>
            <a:ext cx="2377440" cy="1920240"/>
          </a:xfrm>
          <a:prstGeom prst="rect">
            <a:avLst/>
          </a:prstGeom>
          <a:solidFill>
            <a:srgbClr val="0D1A26"/>
          </a:solidFill>
          <a:ln w="9525">
            <a:solidFill>
              <a:srgbClr val="2A3A48"/>
            </a:solidFill>
            <a:prstDash val="solid"/>
          </a:ln>
        </p:spPr>
      </p:sp>
      <p:sp>
        <p:nvSpPr>
          <p:cNvPr id="21" name="Text 18"/>
          <p:cNvSpPr/>
          <p:nvPr/>
        </p:nvSpPr>
        <p:spPr>
          <a:xfrm>
            <a:off x="3246120" y="4251960"/>
            <a:ext cx="2011680"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ISSUE CYCLE TIME</a:t>
            </a:r>
            <a:endParaRPr lang="en-US" sz="900" dirty="0"/>
          </a:p>
        </p:txBody>
      </p:sp>
      <p:sp>
        <p:nvSpPr>
          <p:cNvPr id="22" name="Text 19"/>
          <p:cNvSpPr/>
          <p:nvPr/>
        </p:nvSpPr>
        <p:spPr>
          <a:xfrm>
            <a:off x="3246120" y="4572000"/>
            <a:ext cx="2011680" cy="594360"/>
          </a:xfrm>
          <a:prstGeom prst="rect">
            <a:avLst/>
          </a:prstGeom>
          <a:noFill/>
          <a:ln/>
        </p:spPr>
        <p:txBody>
          <a:bodyPr wrap="square" lIns="0" tIns="0" rIns="0" bIns="0" rtlCol="0" anchor="ctr"/>
          <a:lstStyle/>
          <a:p>
            <a:pPr indent="0" marL="0">
              <a:buNone/>
            </a:pPr>
            <a:r>
              <a:rPr lang="en-US" sz="2600" b="1" dirty="0">
                <a:solidFill>
                  <a:srgbClr val="FFFFFF"/>
                </a:solidFill>
                <a:latin typeface="IBM Plex Mono" pitchFamily="34" charset="0"/>
                <a:ea typeface="IBM Plex Mono" pitchFamily="34" charset="-122"/>
                <a:cs typeface="IBM Plex Mono" pitchFamily="34" charset="-120"/>
              </a:rPr>
              <a:t>3d 7h</a:t>
            </a:r>
            <a:endParaRPr lang="en-US" sz="2600" dirty="0"/>
          </a:p>
        </p:txBody>
      </p:sp>
      <p:sp>
        <p:nvSpPr>
          <p:cNvPr id="23" name="Text 20"/>
          <p:cNvSpPr/>
          <p:nvPr/>
        </p:nvSpPr>
        <p:spPr>
          <a:xfrm>
            <a:off x="3246120" y="5577840"/>
            <a:ext cx="2011680"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3d 16h last quarter</a:t>
            </a:r>
            <a:endParaRPr lang="en-US" sz="1100" dirty="0"/>
          </a:p>
        </p:txBody>
      </p:sp>
      <p:sp>
        <p:nvSpPr>
          <p:cNvPr id="24" name="Shape 21"/>
          <p:cNvSpPr/>
          <p:nvPr/>
        </p:nvSpPr>
        <p:spPr>
          <a:xfrm>
            <a:off x="5669280" y="2011680"/>
            <a:ext cx="5971032" cy="4023360"/>
          </a:xfrm>
          <a:prstGeom prst="rect">
            <a:avLst/>
          </a:prstGeom>
          <a:solidFill>
            <a:srgbClr val="0D1A26"/>
          </a:solidFill>
          <a:ln w="9525">
            <a:solidFill>
              <a:srgbClr val="2A3A48"/>
            </a:solidFill>
            <a:prstDash val="solid"/>
          </a:ln>
        </p:spPr>
      </p:sp>
      <p:graphicFrame>
        <p:nvGraphicFramePr>
          <p:cNvPr id="25" name="Chart 0" descr=""/>
          <p:cNvGraphicFramePr/>
          <p:nvPr/>
        </p:nvGraphicFramePr>
        <p:xfrm>
          <a:off x="5760720" y="2103120"/>
          <a:ext cx="5788152" cy="3840480"/>
        </p:xfrm>
        <a:graphic xmlns:a="http://schemas.openxmlformats.org/drawingml/2006/main">
          <a:graphicData uri="http://schemas.openxmlformats.org/drawingml/2006/chart">
            <c:chart xmlns:c="http://schemas.openxmlformats.org/drawingml/2006/chart" r:id="rId1"/>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12333"/>
        </a:solidFill>
      </p:bgPr>
    </p:bg>
    <p:spTree>
      <p:nvGrpSpPr>
        <p:cNvPr id="1" name=""/>
        <p:cNvGrpSpPr/>
        <p:nvPr/>
      </p:nvGrpSpPr>
      <p:grpSpPr>
        <a:xfrm>
          <a:off x="0" y="0"/>
          <a:ext cx="0" cy="0"/>
          <a:chOff x="0" y="0"/>
          <a:chExt cx="0" cy="0"/>
        </a:xfrm>
      </p:grpSpPr>
      <p:sp>
        <p:nvSpPr>
          <p:cNvPr id="2" name="Shape 0"/>
          <p:cNvSpPr/>
          <p:nvPr/>
        </p:nvSpPr>
        <p:spPr>
          <a:xfrm>
            <a:off x="11365992" y="365760"/>
            <a:ext cx="457200" cy="0"/>
          </a:xfrm>
          <a:prstGeom prst="line">
            <a:avLst/>
          </a:prstGeom>
          <a:noFill/>
          <a:ln w="31750">
            <a:solidFill>
              <a:srgbClr val="FFD921"/>
            </a:solidFill>
            <a:prstDash val="solid"/>
          </a:ln>
        </p:spPr>
      </p:sp>
      <p:sp>
        <p:nvSpPr>
          <p:cNvPr id="3" name="Shape 1"/>
          <p:cNvSpPr/>
          <p:nvPr/>
        </p:nvSpPr>
        <p:spPr>
          <a:xfrm>
            <a:off x="11823192" y="365760"/>
            <a:ext cx="0" cy="457200"/>
          </a:xfrm>
          <a:prstGeom prst="line">
            <a:avLst/>
          </a:prstGeom>
          <a:noFill/>
          <a:ln w="31750">
            <a:solidFill>
              <a:srgbClr val="FFD921"/>
            </a:solidFill>
            <a:prstDash val="solid"/>
          </a:ln>
        </p:spPr>
      </p:sp>
      <p:sp>
        <p:nvSpPr>
          <p:cNvPr id="4" name="Text 2"/>
          <p:cNvSpPr/>
          <p:nvPr/>
        </p:nvSpPr>
        <p:spPr>
          <a:xfrm>
            <a:off x="548640" y="411480"/>
            <a:ext cx="1522476" cy="292608"/>
          </a:xfrm>
          <a:prstGeom prst="rect">
            <a:avLst/>
          </a:prstGeom>
          <a:solidFill>
            <a:srgbClr val="D9F0FA"/>
          </a:solidFill>
          <a:ln/>
        </p:spPr>
        <p:txBody>
          <a:bodyPr wrap="square" lIns="0" tIns="0" rIns="0" bIns="0" rtlCol="0" anchor="ctr"/>
          <a:lstStyle/>
          <a:p>
            <a:pPr algn="ctr" indent="0" marL="0">
              <a:buNone/>
            </a:pPr>
            <a:r>
              <a:rPr lang="en-US" sz="1000" b="1" spc="150" kern="0" dirty="0">
                <a:solidFill>
                  <a:srgbClr val="112333"/>
                </a:solidFill>
                <a:latin typeface="IBM Plex Mono" pitchFamily="34" charset="0"/>
                <a:ea typeface="IBM Plex Mono" pitchFamily="34" charset="-122"/>
                <a:cs typeface="IBM Plex Mono" pitchFamily="34" charset="-120"/>
              </a:rPr>
              <a:t>SQUAD · GTM</a:t>
            </a:r>
            <a:endParaRPr lang="en-US" sz="1000" dirty="0"/>
          </a:p>
        </p:txBody>
      </p:sp>
      <p:sp>
        <p:nvSpPr>
          <p:cNvPr id="5" name="Text 3"/>
          <p:cNvSpPr/>
          <p:nvPr/>
        </p:nvSpPr>
        <p:spPr>
          <a:xfrm>
            <a:off x="548640" y="868680"/>
            <a:ext cx="10607040" cy="914400"/>
          </a:xfrm>
          <a:prstGeom prst="rect">
            <a:avLst/>
          </a:prstGeom>
          <a:noFill/>
          <a:ln/>
        </p:spPr>
        <p:txBody>
          <a:bodyPr wrap="square" lIns="0" tIns="0" rIns="0" bIns="0" rtlCol="0" anchor="t"/>
          <a:lstStyle/>
          <a:p>
            <a:pPr indent="0" marL="0">
              <a:buNone/>
            </a:pPr>
            <a:r>
              <a:rPr lang="en-US" sz="2400" b="1" dirty="0">
                <a:solidFill>
                  <a:srgbClr val="FFFFFF"/>
                </a:solidFill>
                <a:latin typeface="IBM Plex Mono" pitchFamily="34" charset="0"/>
                <a:ea typeface="IBM Plex Mono" pitchFamily="34" charset="-122"/>
                <a:cs typeface="IBM Plex Mono" pitchFamily="34" charset="-120"/>
              </a:rPr>
              <a:t>GTM: shipped twice as much and planned more of it, while waiting longer for a first review.</a:t>
            </a:r>
            <a:endParaRPr lang="en-US" sz="2400" dirty="0"/>
          </a:p>
        </p:txBody>
      </p:sp>
      <p:sp>
        <p:nvSpPr>
          <p:cNvPr id="6" name="Text 4"/>
          <p:cNvSpPr/>
          <p:nvPr/>
        </p:nvSpPr>
        <p:spPr>
          <a:xfrm>
            <a:off x="548640" y="6355080"/>
            <a:ext cx="10972800" cy="274320"/>
          </a:xfrm>
          <a:prstGeom prst="rect">
            <a:avLst/>
          </a:prstGeom>
          <a:noFill/>
          <a:ln/>
        </p:spPr>
        <p:txBody>
          <a:bodyPr wrap="square" lIns="0" tIns="0" rIns="0" bIns="0" rtlCol="0" anchor="ctr"/>
          <a:lstStyle/>
          <a:p>
            <a:pPr indent="0" marL="0">
              <a:buNone/>
            </a:pPr>
            <a:r>
              <a:rPr lang="en-US" sz="900" dirty="0">
                <a:solidFill>
                  <a:srgbClr val="A8ADA1"/>
                </a:solidFill>
                <a:latin typeface="IBM Plex Mono" pitchFamily="34" charset="0"/>
                <a:ea typeface="IBM Plex Mono" pitchFamily="34" charset="-122"/>
                <a:cs typeface="IBM Plex Mono" pitchFamily="34" charset="-120"/>
              </a:rPr>
              <a:t>This quarter so far (79 days) vs the same 79 days of last quarter · Source: DevStats MCP</a:t>
            </a:r>
            <a:endParaRPr lang="en-US" sz="900" dirty="0"/>
          </a:p>
        </p:txBody>
      </p:sp>
      <p:sp>
        <p:nvSpPr>
          <p:cNvPr id="8" name="Shape 5"/>
          <p:cNvSpPr/>
          <p:nvPr/>
        </p:nvSpPr>
        <p:spPr>
          <a:xfrm>
            <a:off x="548640" y="2011680"/>
            <a:ext cx="2377440" cy="1920240"/>
          </a:xfrm>
          <a:prstGeom prst="rect">
            <a:avLst/>
          </a:prstGeom>
          <a:solidFill>
            <a:srgbClr val="0D1A26"/>
          </a:solidFill>
          <a:ln w="9525">
            <a:solidFill>
              <a:srgbClr val="2A3A48"/>
            </a:solidFill>
            <a:prstDash val="solid"/>
          </a:ln>
        </p:spPr>
      </p:sp>
      <p:sp>
        <p:nvSpPr>
          <p:cNvPr id="9" name="Text 6"/>
          <p:cNvSpPr/>
          <p:nvPr/>
        </p:nvSpPr>
        <p:spPr>
          <a:xfrm>
            <a:off x="731520" y="2148840"/>
            <a:ext cx="2011680"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PRS MERGED</a:t>
            </a:r>
            <a:endParaRPr lang="en-US" sz="900" dirty="0"/>
          </a:p>
        </p:txBody>
      </p:sp>
      <p:sp>
        <p:nvSpPr>
          <p:cNvPr id="10" name="Text 7"/>
          <p:cNvSpPr/>
          <p:nvPr/>
        </p:nvSpPr>
        <p:spPr>
          <a:xfrm>
            <a:off x="731520" y="2468880"/>
            <a:ext cx="2011680" cy="594360"/>
          </a:xfrm>
          <a:prstGeom prst="rect">
            <a:avLst/>
          </a:prstGeom>
          <a:noFill/>
          <a:ln/>
        </p:spPr>
        <p:txBody>
          <a:bodyPr wrap="square" lIns="0" tIns="0" rIns="0" bIns="0" rtlCol="0" anchor="ctr"/>
          <a:lstStyle/>
          <a:p>
            <a:pPr indent="0" marL="0">
              <a:buNone/>
            </a:pPr>
            <a:r>
              <a:rPr lang="en-US" sz="2600" b="1" dirty="0">
                <a:solidFill>
                  <a:srgbClr val="FFD921"/>
                </a:solidFill>
                <a:latin typeface="IBM Plex Mono" pitchFamily="34" charset="0"/>
                <a:ea typeface="IBM Plex Mono" pitchFamily="34" charset="-122"/>
                <a:cs typeface="IBM Plex Mono" pitchFamily="34" charset="-120"/>
              </a:rPr>
              <a:t>83</a:t>
            </a:r>
            <a:endParaRPr lang="en-US" sz="2600" dirty="0"/>
          </a:p>
        </p:txBody>
      </p:sp>
      <p:sp>
        <p:nvSpPr>
          <p:cNvPr id="11" name="Text 8"/>
          <p:cNvSpPr/>
          <p:nvPr/>
        </p:nvSpPr>
        <p:spPr>
          <a:xfrm>
            <a:off x="731520" y="3474720"/>
            <a:ext cx="2011680"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38 last quarter</a:t>
            </a:r>
            <a:endParaRPr lang="en-US" sz="1100" dirty="0"/>
          </a:p>
        </p:txBody>
      </p:sp>
      <p:sp>
        <p:nvSpPr>
          <p:cNvPr id="12" name="Shape 9"/>
          <p:cNvSpPr/>
          <p:nvPr/>
        </p:nvSpPr>
        <p:spPr>
          <a:xfrm>
            <a:off x="3063240" y="2011680"/>
            <a:ext cx="2377440" cy="1920240"/>
          </a:xfrm>
          <a:prstGeom prst="rect">
            <a:avLst/>
          </a:prstGeom>
          <a:solidFill>
            <a:srgbClr val="0D1A26"/>
          </a:solidFill>
          <a:ln w="9525">
            <a:solidFill>
              <a:srgbClr val="2A3A48"/>
            </a:solidFill>
            <a:prstDash val="solid"/>
          </a:ln>
        </p:spPr>
      </p:sp>
      <p:sp>
        <p:nvSpPr>
          <p:cNvPr id="13" name="Text 10"/>
          <p:cNvSpPr/>
          <p:nvPr/>
        </p:nvSpPr>
        <p:spPr>
          <a:xfrm>
            <a:off x="3246120" y="2148840"/>
            <a:ext cx="2011680"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ROADMAP SHARE</a:t>
            </a:r>
            <a:endParaRPr lang="en-US" sz="900" dirty="0"/>
          </a:p>
        </p:txBody>
      </p:sp>
      <p:sp>
        <p:nvSpPr>
          <p:cNvPr id="14" name="Text 11"/>
          <p:cNvSpPr/>
          <p:nvPr/>
        </p:nvSpPr>
        <p:spPr>
          <a:xfrm>
            <a:off x="3246120" y="2468880"/>
            <a:ext cx="2011680" cy="594360"/>
          </a:xfrm>
          <a:prstGeom prst="rect">
            <a:avLst/>
          </a:prstGeom>
          <a:noFill/>
          <a:ln/>
        </p:spPr>
        <p:txBody>
          <a:bodyPr wrap="square" lIns="0" tIns="0" rIns="0" bIns="0" rtlCol="0" anchor="ctr"/>
          <a:lstStyle/>
          <a:p>
            <a:pPr indent="0" marL="0">
              <a:buNone/>
            </a:pPr>
            <a:r>
              <a:rPr lang="en-US" sz="2600" b="1" dirty="0">
                <a:solidFill>
                  <a:srgbClr val="FFFFFF"/>
                </a:solidFill>
                <a:latin typeface="IBM Plex Mono" pitchFamily="34" charset="0"/>
                <a:ea typeface="IBM Plex Mono" pitchFamily="34" charset="-122"/>
                <a:cs typeface="IBM Plex Mono" pitchFamily="34" charset="-120"/>
              </a:rPr>
              <a:t>48%</a:t>
            </a:r>
            <a:endParaRPr lang="en-US" sz="2600" dirty="0"/>
          </a:p>
        </p:txBody>
      </p:sp>
      <p:sp>
        <p:nvSpPr>
          <p:cNvPr id="15" name="Text 12"/>
          <p:cNvSpPr/>
          <p:nvPr/>
        </p:nvSpPr>
        <p:spPr>
          <a:xfrm>
            <a:off x="3246120" y="3474720"/>
            <a:ext cx="2011680"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23% last quarter</a:t>
            </a:r>
            <a:endParaRPr lang="en-US" sz="1100" dirty="0"/>
          </a:p>
        </p:txBody>
      </p:sp>
      <p:sp>
        <p:nvSpPr>
          <p:cNvPr id="16" name="Shape 13"/>
          <p:cNvSpPr/>
          <p:nvPr/>
        </p:nvSpPr>
        <p:spPr>
          <a:xfrm>
            <a:off x="548640" y="4114800"/>
            <a:ext cx="2377440" cy="1920240"/>
          </a:xfrm>
          <a:prstGeom prst="rect">
            <a:avLst/>
          </a:prstGeom>
          <a:solidFill>
            <a:srgbClr val="0D1A26"/>
          </a:solidFill>
          <a:ln w="9525">
            <a:solidFill>
              <a:srgbClr val="2A3A48"/>
            </a:solidFill>
            <a:prstDash val="solid"/>
          </a:ln>
        </p:spPr>
      </p:sp>
      <p:sp>
        <p:nvSpPr>
          <p:cNvPr id="17" name="Text 14"/>
          <p:cNvSpPr/>
          <p:nvPr/>
        </p:nvSpPr>
        <p:spPr>
          <a:xfrm>
            <a:off x="731520" y="4251960"/>
            <a:ext cx="2011680"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PR PICKUP TIME</a:t>
            </a:r>
            <a:endParaRPr lang="en-US" sz="900" dirty="0"/>
          </a:p>
        </p:txBody>
      </p:sp>
      <p:sp>
        <p:nvSpPr>
          <p:cNvPr id="18" name="Text 15"/>
          <p:cNvSpPr/>
          <p:nvPr/>
        </p:nvSpPr>
        <p:spPr>
          <a:xfrm>
            <a:off x="731520" y="4572000"/>
            <a:ext cx="2011680" cy="594360"/>
          </a:xfrm>
          <a:prstGeom prst="rect">
            <a:avLst/>
          </a:prstGeom>
          <a:noFill/>
          <a:ln/>
        </p:spPr>
        <p:txBody>
          <a:bodyPr wrap="square" lIns="0" tIns="0" rIns="0" bIns="0" rtlCol="0" anchor="ctr"/>
          <a:lstStyle/>
          <a:p>
            <a:pPr indent="0" marL="0">
              <a:buNone/>
            </a:pPr>
            <a:r>
              <a:rPr lang="en-US" sz="2600" b="1" dirty="0">
                <a:solidFill>
                  <a:srgbClr val="FFFFFF"/>
                </a:solidFill>
                <a:latin typeface="IBM Plex Mono" pitchFamily="34" charset="0"/>
                <a:ea typeface="IBM Plex Mono" pitchFamily="34" charset="-122"/>
                <a:cs typeface="IBM Plex Mono" pitchFamily="34" charset="-120"/>
              </a:rPr>
              <a:t>1d 5h</a:t>
            </a:r>
            <a:endParaRPr lang="en-US" sz="2600" dirty="0"/>
          </a:p>
        </p:txBody>
      </p:sp>
      <p:sp>
        <p:nvSpPr>
          <p:cNvPr id="19" name="Text 16"/>
          <p:cNvSpPr/>
          <p:nvPr/>
        </p:nvSpPr>
        <p:spPr>
          <a:xfrm>
            <a:off x="731520" y="5577840"/>
            <a:ext cx="2011680"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19h 20m last quarter</a:t>
            </a:r>
            <a:endParaRPr lang="en-US" sz="1100" dirty="0"/>
          </a:p>
        </p:txBody>
      </p:sp>
      <p:sp>
        <p:nvSpPr>
          <p:cNvPr id="20" name="Shape 17"/>
          <p:cNvSpPr/>
          <p:nvPr/>
        </p:nvSpPr>
        <p:spPr>
          <a:xfrm>
            <a:off x="3063240" y="4114800"/>
            <a:ext cx="2377440" cy="1920240"/>
          </a:xfrm>
          <a:prstGeom prst="rect">
            <a:avLst/>
          </a:prstGeom>
          <a:solidFill>
            <a:srgbClr val="0D1A26"/>
          </a:solidFill>
          <a:ln w="9525">
            <a:solidFill>
              <a:srgbClr val="2A3A48"/>
            </a:solidFill>
            <a:prstDash val="solid"/>
          </a:ln>
        </p:spPr>
      </p:sp>
      <p:sp>
        <p:nvSpPr>
          <p:cNvPr id="21" name="Text 18"/>
          <p:cNvSpPr/>
          <p:nvPr/>
        </p:nvSpPr>
        <p:spPr>
          <a:xfrm>
            <a:off x="3246120" y="4251960"/>
            <a:ext cx="2011680"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ISSUE CYCLE TIME</a:t>
            </a:r>
            <a:endParaRPr lang="en-US" sz="900" dirty="0"/>
          </a:p>
        </p:txBody>
      </p:sp>
      <p:sp>
        <p:nvSpPr>
          <p:cNvPr id="22" name="Text 19"/>
          <p:cNvSpPr/>
          <p:nvPr/>
        </p:nvSpPr>
        <p:spPr>
          <a:xfrm>
            <a:off x="3246120" y="4572000"/>
            <a:ext cx="2011680" cy="594360"/>
          </a:xfrm>
          <a:prstGeom prst="rect">
            <a:avLst/>
          </a:prstGeom>
          <a:noFill/>
          <a:ln/>
        </p:spPr>
        <p:txBody>
          <a:bodyPr wrap="square" lIns="0" tIns="0" rIns="0" bIns="0" rtlCol="0" anchor="ctr"/>
          <a:lstStyle/>
          <a:p>
            <a:pPr indent="0" marL="0">
              <a:buNone/>
            </a:pPr>
            <a:r>
              <a:rPr lang="en-US" sz="2600" b="1" dirty="0">
                <a:solidFill>
                  <a:srgbClr val="FFFFFF"/>
                </a:solidFill>
                <a:latin typeface="IBM Plex Mono" pitchFamily="34" charset="0"/>
                <a:ea typeface="IBM Plex Mono" pitchFamily="34" charset="-122"/>
                <a:cs typeface="IBM Plex Mono" pitchFamily="34" charset="-120"/>
              </a:rPr>
              <a:t>1d 11h</a:t>
            </a:r>
            <a:endParaRPr lang="en-US" sz="2600" dirty="0"/>
          </a:p>
        </p:txBody>
      </p:sp>
      <p:sp>
        <p:nvSpPr>
          <p:cNvPr id="23" name="Text 20"/>
          <p:cNvSpPr/>
          <p:nvPr/>
        </p:nvSpPr>
        <p:spPr>
          <a:xfrm>
            <a:off x="3246120" y="5577840"/>
            <a:ext cx="2011680"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1d 3h last quarter</a:t>
            </a:r>
            <a:endParaRPr lang="en-US" sz="1100" dirty="0"/>
          </a:p>
        </p:txBody>
      </p:sp>
      <p:sp>
        <p:nvSpPr>
          <p:cNvPr id="24" name="Shape 21"/>
          <p:cNvSpPr/>
          <p:nvPr/>
        </p:nvSpPr>
        <p:spPr>
          <a:xfrm>
            <a:off x="5669280" y="2011680"/>
            <a:ext cx="5971032" cy="4023360"/>
          </a:xfrm>
          <a:prstGeom prst="rect">
            <a:avLst/>
          </a:prstGeom>
          <a:solidFill>
            <a:srgbClr val="0D1A26"/>
          </a:solidFill>
          <a:ln w="9525">
            <a:solidFill>
              <a:srgbClr val="2A3A48"/>
            </a:solidFill>
            <a:prstDash val="solid"/>
          </a:ln>
        </p:spPr>
      </p:sp>
      <p:graphicFrame>
        <p:nvGraphicFramePr>
          <p:cNvPr id="25" name="Chart 0" descr=""/>
          <p:cNvGraphicFramePr/>
          <p:nvPr/>
        </p:nvGraphicFramePr>
        <p:xfrm>
          <a:off x="5760720" y="2103120"/>
          <a:ext cx="5788152" cy="3840480"/>
        </p:xfrm>
        <a:graphic xmlns:a="http://schemas.openxmlformats.org/drawingml/2006/main">
          <a:graphicData uri="http://schemas.openxmlformats.org/drawingml/2006/chart">
            <c:chart xmlns:c="http://schemas.openxmlformats.org/drawingml/2006/chart"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12333"/>
        </a:solidFill>
      </p:bgPr>
    </p:bg>
    <p:spTree>
      <p:nvGrpSpPr>
        <p:cNvPr id="1" name=""/>
        <p:cNvGrpSpPr/>
        <p:nvPr/>
      </p:nvGrpSpPr>
      <p:grpSpPr>
        <a:xfrm>
          <a:off x="0" y="0"/>
          <a:ext cx="0" cy="0"/>
          <a:chOff x="0" y="0"/>
          <a:chExt cx="0" cy="0"/>
        </a:xfrm>
      </p:grpSpPr>
      <p:sp>
        <p:nvSpPr>
          <p:cNvPr id="2" name="Shape 0"/>
          <p:cNvSpPr/>
          <p:nvPr/>
        </p:nvSpPr>
        <p:spPr>
          <a:xfrm>
            <a:off x="11365992" y="365760"/>
            <a:ext cx="457200" cy="0"/>
          </a:xfrm>
          <a:prstGeom prst="line">
            <a:avLst/>
          </a:prstGeom>
          <a:noFill/>
          <a:ln w="31750">
            <a:solidFill>
              <a:srgbClr val="FFD921"/>
            </a:solidFill>
            <a:prstDash val="solid"/>
          </a:ln>
        </p:spPr>
      </p:sp>
      <p:sp>
        <p:nvSpPr>
          <p:cNvPr id="3" name="Shape 1"/>
          <p:cNvSpPr/>
          <p:nvPr/>
        </p:nvSpPr>
        <p:spPr>
          <a:xfrm>
            <a:off x="11823192" y="365760"/>
            <a:ext cx="0" cy="457200"/>
          </a:xfrm>
          <a:prstGeom prst="line">
            <a:avLst/>
          </a:prstGeom>
          <a:noFill/>
          <a:ln w="31750">
            <a:solidFill>
              <a:srgbClr val="FFD921"/>
            </a:solidFill>
            <a:prstDash val="solid"/>
          </a:ln>
        </p:spPr>
      </p:sp>
      <p:sp>
        <p:nvSpPr>
          <p:cNvPr id="4" name="Text 2"/>
          <p:cNvSpPr/>
          <p:nvPr/>
        </p:nvSpPr>
        <p:spPr>
          <a:xfrm>
            <a:off x="548640" y="411480"/>
            <a:ext cx="2363724" cy="292608"/>
          </a:xfrm>
          <a:prstGeom prst="rect">
            <a:avLst/>
          </a:prstGeom>
          <a:solidFill>
            <a:srgbClr val="D9F0FA"/>
          </a:solidFill>
          <a:ln/>
        </p:spPr>
        <p:txBody>
          <a:bodyPr wrap="square" lIns="0" tIns="0" rIns="0" bIns="0" rtlCol="0" anchor="ctr"/>
          <a:lstStyle/>
          <a:p>
            <a:pPr algn="ctr" indent="0" marL="0">
              <a:buNone/>
            </a:pPr>
            <a:r>
              <a:rPr lang="en-US" sz="1000" b="1" spc="150" kern="0" dirty="0">
                <a:solidFill>
                  <a:srgbClr val="112333"/>
                </a:solidFill>
                <a:latin typeface="IBM Plex Mono" pitchFamily="34" charset="0"/>
                <a:ea typeface="IBM Plex Mono" pitchFamily="34" charset="-122"/>
                <a:cs typeface="IBM Plex Mono" pitchFamily="34" charset="-120"/>
              </a:rPr>
              <a:t>WHERE THE TIME WENT</a:t>
            </a:r>
            <a:endParaRPr lang="en-US" sz="1000" dirty="0"/>
          </a:p>
        </p:txBody>
      </p:sp>
      <p:sp>
        <p:nvSpPr>
          <p:cNvPr id="5" name="Text 3"/>
          <p:cNvSpPr/>
          <p:nvPr/>
        </p:nvSpPr>
        <p:spPr>
          <a:xfrm>
            <a:off x="548640" y="868680"/>
            <a:ext cx="10607040" cy="914400"/>
          </a:xfrm>
          <a:prstGeom prst="rect">
            <a:avLst/>
          </a:prstGeom>
          <a:noFill/>
          <a:ln/>
        </p:spPr>
        <p:txBody>
          <a:bodyPr wrap="square" lIns="0" tIns="0" rIns="0" bIns="0" rtlCol="0" anchor="t"/>
          <a:lstStyle/>
          <a:p>
            <a:pPr indent="0" marL="0">
              <a:buNone/>
            </a:pPr>
            <a:r>
              <a:rPr lang="en-US" sz="2400" b="1" dirty="0">
                <a:solidFill>
                  <a:srgbClr val="FFFFFF"/>
                </a:solidFill>
                <a:latin typeface="IBM Plex Mono" pitchFamily="34" charset="0"/>
                <a:ea typeface="IBM Plex Mono" pitchFamily="34" charset="-122"/>
                <a:cs typeface="IBM Plex Mono" pitchFamily="34" charset="-120"/>
              </a:rPr>
              <a:t>The roadmap share doubled. The time came out of unplanned work.</a:t>
            </a:r>
            <a:endParaRPr lang="en-US" sz="2400" dirty="0"/>
          </a:p>
        </p:txBody>
      </p:sp>
      <p:sp>
        <p:nvSpPr>
          <p:cNvPr id="6" name="Text 4"/>
          <p:cNvSpPr/>
          <p:nvPr/>
        </p:nvSpPr>
        <p:spPr>
          <a:xfrm>
            <a:off x="548640" y="6355080"/>
            <a:ext cx="10972800" cy="274320"/>
          </a:xfrm>
          <a:prstGeom prst="rect">
            <a:avLst/>
          </a:prstGeom>
          <a:noFill/>
          <a:ln/>
        </p:spPr>
        <p:txBody>
          <a:bodyPr wrap="square" lIns="0" tIns="0" rIns="0" bIns="0" rtlCol="0" anchor="ctr"/>
          <a:lstStyle/>
          <a:p>
            <a:pPr indent="0" marL="0">
              <a:buNone/>
            </a:pPr>
            <a:r>
              <a:rPr lang="en-US" sz="900" dirty="0">
                <a:solidFill>
                  <a:srgbClr val="A8ADA1"/>
                </a:solidFill>
                <a:latin typeface="IBM Plex Mono" pitchFamily="34" charset="0"/>
                <a:ea typeface="IBM Plex Mono" pitchFamily="34" charset="-122"/>
                <a:cs typeface="IBM Plex Mono" pitchFamily="34" charset="-120"/>
              </a:rPr>
              <a:t>This quarter so far (79 days) vs the same 79 days of last quarter · Source: DevStats MCP</a:t>
            </a:r>
            <a:endParaRPr lang="en-US" sz="900" dirty="0"/>
          </a:p>
        </p:txBody>
      </p:sp>
      <p:sp>
        <p:nvSpPr>
          <p:cNvPr id="8" name="Shape 5"/>
          <p:cNvSpPr/>
          <p:nvPr/>
        </p:nvSpPr>
        <p:spPr>
          <a:xfrm>
            <a:off x="548640" y="1920240"/>
            <a:ext cx="7315200" cy="4206240"/>
          </a:xfrm>
          <a:prstGeom prst="rect">
            <a:avLst/>
          </a:prstGeom>
          <a:solidFill>
            <a:srgbClr val="0D1A26"/>
          </a:solidFill>
          <a:ln w="9525">
            <a:solidFill>
              <a:srgbClr val="2A3A48"/>
            </a:solidFill>
            <a:prstDash val="solid"/>
          </a:ln>
        </p:spPr>
      </p:sp>
      <p:graphicFrame>
        <p:nvGraphicFramePr>
          <p:cNvPr id="9" name="Chart 0" descr=""/>
          <p:cNvGraphicFramePr/>
          <p:nvPr/>
        </p:nvGraphicFramePr>
        <p:xfrm>
          <a:off x="640080" y="2011680"/>
          <a:ext cx="7132320" cy="4023360"/>
        </p:xfrm>
        <a:graphic xmlns:a="http://schemas.openxmlformats.org/drawingml/2006/main">
          <a:graphicData uri="http://schemas.openxmlformats.org/drawingml/2006/chart">
            <c:chart xmlns:c="http://schemas.openxmlformats.org/drawingml/2006/chart" r:id="rId1"/>
          </a:graphicData>
        </a:graphic>
      </p:graphicFrame>
      <p:sp>
        <p:nvSpPr>
          <p:cNvPr id="10" name="Text 6"/>
          <p:cNvSpPr/>
          <p:nvPr/>
        </p:nvSpPr>
        <p:spPr>
          <a:xfrm>
            <a:off x="8229600" y="1920240"/>
            <a:ext cx="3474720"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ROADMAP SHARE BY SQUAD, THIS QUARTER</a:t>
            </a:r>
            <a:endParaRPr lang="en-US" sz="900" dirty="0"/>
          </a:p>
        </p:txBody>
      </p:sp>
      <p:sp>
        <p:nvSpPr>
          <p:cNvPr id="11" name="Shape 7"/>
          <p:cNvSpPr/>
          <p:nvPr/>
        </p:nvSpPr>
        <p:spPr>
          <a:xfrm>
            <a:off x="8229600" y="2286000"/>
            <a:ext cx="3410712" cy="1188720"/>
          </a:xfrm>
          <a:prstGeom prst="rect">
            <a:avLst/>
          </a:prstGeom>
          <a:solidFill>
            <a:srgbClr val="0D1A26"/>
          </a:solidFill>
          <a:ln w="9525">
            <a:solidFill>
              <a:srgbClr val="2A3A48"/>
            </a:solidFill>
            <a:prstDash val="solid"/>
          </a:ln>
        </p:spPr>
      </p:sp>
      <p:sp>
        <p:nvSpPr>
          <p:cNvPr id="12" name="Text 8"/>
          <p:cNvSpPr/>
          <p:nvPr/>
        </p:nvSpPr>
        <p:spPr>
          <a:xfrm>
            <a:off x="8412480" y="2377440"/>
            <a:ext cx="1463040" cy="457200"/>
          </a:xfrm>
          <a:prstGeom prst="rect">
            <a:avLst/>
          </a:prstGeom>
          <a:noFill/>
          <a:ln/>
        </p:spPr>
        <p:txBody>
          <a:bodyPr wrap="square" lIns="0" tIns="0" rIns="0" bIns="0" rtlCol="0" anchor="ctr"/>
          <a:lstStyle/>
          <a:p>
            <a:pPr indent="0" marL="0">
              <a:buNone/>
            </a:pPr>
            <a:r>
              <a:rPr lang="en-US" sz="1400" b="1" dirty="0">
                <a:solidFill>
                  <a:srgbClr val="FFFFFF"/>
                </a:solidFill>
                <a:latin typeface="IBM Plex Mono" pitchFamily="34" charset="0"/>
                <a:ea typeface="IBM Plex Mono" pitchFamily="34" charset="-122"/>
                <a:cs typeface="IBM Plex Mono" pitchFamily="34" charset="-120"/>
              </a:rPr>
              <a:t>App</a:t>
            </a:r>
            <a:endParaRPr lang="en-US" sz="1400" dirty="0"/>
          </a:p>
        </p:txBody>
      </p:sp>
      <p:sp>
        <p:nvSpPr>
          <p:cNvPr id="13" name="Text 9"/>
          <p:cNvSpPr/>
          <p:nvPr/>
        </p:nvSpPr>
        <p:spPr>
          <a:xfrm>
            <a:off x="9966960" y="2331720"/>
            <a:ext cx="1554480" cy="548640"/>
          </a:xfrm>
          <a:prstGeom prst="rect">
            <a:avLst/>
          </a:prstGeom>
          <a:noFill/>
          <a:ln/>
        </p:spPr>
        <p:txBody>
          <a:bodyPr wrap="square" lIns="0" tIns="0" rIns="0" bIns="0" rtlCol="0" anchor="ctr"/>
          <a:lstStyle/>
          <a:p>
            <a:pPr algn="r" indent="0" marL="0">
              <a:buNone/>
            </a:pPr>
            <a:r>
              <a:rPr lang="en-US" sz="2400" b="1" dirty="0">
                <a:solidFill>
                  <a:srgbClr val="FFFFFF"/>
                </a:solidFill>
                <a:latin typeface="IBM Plex Mono" pitchFamily="34" charset="0"/>
                <a:ea typeface="IBM Plex Mono" pitchFamily="34" charset="-122"/>
                <a:cs typeface="IBM Plex Mono" pitchFamily="34" charset="-120"/>
              </a:rPr>
              <a:t>99%</a:t>
            </a:r>
            <a:endParaRPr lang="en-US" sz="2400" dirty="0"/>
          </a:p>
        </p:txBody>
      </p:sp>
      <p:sp>
        <p:nvSpPr>
          <p:cNvPr id="14" name="Text 10"/>
          <p:cNvSpPr/>
          <p:nvPr/>
        </p:nvSpPr>
        <p:spPr>
          <a:xfrm>
            <a:off x="8412480" y="2926080"/>
            <a:ext cx="3108960" cy="36576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100% last quarter</a:t>
            </a:r>
            <a:endParaRPr lang="en-US" sz="1100" dirty="0"/>
          </a:p>
        </p:txBody>
      </p:sp>
      <p:sp>
        <p:nvSpPr>
          <p:cNvPr id="15" name="Shape 11"/>
          <p:cNvSpPr/>
          <p:nvPr/>
        </p:nvSpPr>
        <p:spPr>
          <a:xfrm>
            <a:off x="8229600" y="3584448"/>
            <a:ext cx="3410712" cy="1188720"/>
          </a:xfrm>
          <a:prstGeom prst="rect">
            <a:avLst/>
          </a:prstGeom>
          <a:solidFill>
            <a:srgbClr val="0D1A26"/>
          </a:solidFill>
          <a:ln w="9525">
            <a:solidFill>
              <a:srgbClr val="2A3A48"/>
            </a:solidFill>
            <a:prstDash val="solid"/>
          </a:ln>
        </p:spPr>
      </p:sp>
      <p:sp>
        <p:nvSpPr>
          <p:cNvPr id="16" name="Text 12"/>
          <p:cNvSpPr/>
          <p:nvPr/>
        </p:nvSpPr>
        <p:spPr>
          <a:xfrm>
            <a:off x="8412480" y="3675888"/>
            <a:ext cx="1463040" cy="457200"/>
          </a:xfrm>
          <a:prstGeom prst="rect">
            <a:avLst/>
          </a:prstGeom>
          <a:noFill/>
          <a:ln/>
        </p:spPr>
        <p:txBody>
          <a:bodyPr wrap="square" lIns="0" tIns="0" rIns="0" bIns="0" rtlCol="0" anchor="ctr"/>
          <a:lstStyle/>
          <a:p>
            <a:pPr indent="0" marL="0">
              <a:buNone/>
            </a:pPr>
            <a:r>
              <a:rPr lang="en-US" sz="1400" b="1" dirty="0">
                <a:solidFill>
                  <a:srgbClr val="FFFFFF"/>
                </a:solidFill>
                <a:latin typeface="IBM Plex Mono" pitchFamily="34" charset="0"/>
                <a:ea typeface="IBM Plex Mono" pitchFamily="34" charset="-122"/>
                <a:cs typeface="IBM Plex Mono" pitchFamily="34" charset="-120"/>
              </a:rPr>
              <a:t>GTM</a:t>
            </a:r>
            <a:endParaRPr lang="en-US" sz="1400" dirty="0"/>
          </a:p>
        </p:txBody>
      </p:sp>
      <p:sp>
        <p:nvSpPr>
          <p:cNvPr id="17" name="Text 13"/>
          <p:cNvSpPr/>
          <p:nvPr/>
        </p:nvSpPr>
        <p:spPr>
          <a:xfrm>
            <a:off x="9966960" y="3630168"/>
            <a:ext cx="1554480" cy="548640"/>
          </a:xfrm>
          <a:prstGeom prst="rect">
            <a:avLst/>
          </a:prstGeom>
          <a:noFill/>
          <a:ln/>
        </p:spPr>
        <p:txBody>
          <a:bodyPr wrap="square" lIns="0" tIns="0" rIns="0" bIns="0" rtlCol="0" anchor="ctr"/>
          <a:lstStyle/>
          <a:p>
            <a:pPr algn="r" indent="0" marL="0">
              <a:buNone/>
            </a:pPr>
            <a:r>
              <a:rPr lang="en-US" sz="2400" b="1" dirty="0">
                <a:solidFill>
                  <a:srgbClr val="FFFFFF"/>
                </a:solidFill>
                <a:latin typeface="IBM Plex Mono" pitchFamily="34" charset="0"/>
                <a:ea typeface="IBM Plex Mono" pitchFamily="34" charset="-122"/>
                <a:cs typeface="IBM Plex Mono" pitchFamily="34" charset="-120"/>
              </a:rPr>
              <a:t>48%</a:t>
            </a:r>
            <a:endParaRPr lang="en-US" sz="2400" dirty="0"/>
          </a:p>
        </p:txBody>
      </p:sp>
      <p:sp>
        <p:nvSpPr>
          <p:cNvPr id="18" name="Text 14"/>
          <p:cNvSpPr/>
          <p:nvPr/>
        </p:nvSpPr>
        <p:spPr>
          <a:xfrm>
            <a:off x="8412480" y="4224528"/>
            <a:ext cx="3108960" cy="36576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23% last quarter</a:t>
            </a:r>
            <a:endParaRPr lang="en-US" sz="1100" dirty="0"/>
          </a:p>
        </p:txBody>
      </p:sp>
      <p:sp>
        <p:nvSpPr>
          <p:cNvPr id="19" name="Shape 15"/>
          <p:cNvSpPr/>
          <p:nvPr/>
        </p:nvSpPr>
        <p:spPr>
          <a:xfrm>
            <a:off x="8229600" y="4882896"/>
            <a:ext cx="3410712" cy="1188720"/>
          </a:xfrm>
          <a:prstGeom prst="rect">
            <a:avLst/>
          </a:prstGeom>
          <a:solidFill>
            <a:srgbClr val="0D1A26"/>
          </a:solidFill>
          <a:ln w="9525">
            <a:solidFill>
              <a:srgbClr val="2A3A48"/>
            </a:solidFill>
            <a:prstDash val="solid"/>
          </a:ln>
        </p:spPr>
      </p:sp>
      <p:sp>
        <p:nvSpPr>
          <p:cNvPr id="20" name="Text 16"/>
          <p:cNvSpPr/>
          <p:nvPr/>
        </p:nvSpPr>
        <p:spPr>
          <a:xfrm>
            <a:off x="8412480" y="4974336"/>
            <a:ext cx="1463040" cy="457200"/>
          </a:xfrm>
          <a:prstGeom prst="rect">
            <a:avLst/>
          </a:prstGeom>
          <a:noFill/>
          <a:ln/>
        </p:spPr>
        <p:txBody>
          <a:bodyPr wrap="square" lIns="0" tIns="0" rIns="0" bIns="0" rtlCol="0" anchor="ctr"/>
          <a:lstStyle/>
          <a:p>
            <a:pPr indent="0" marL="0">
              <a:buNone/>
            </a:pPr>
            <a:r>
              <a:rPr lang="en-US" sz="1400" b="1" dirty="0">
                <a:solidFill>
                  <a:srgbClr val="FFFFFF"/>
                </a:solidFill>
                <a:latin typeface="IBM Plex Mono" pitchFamily="34" charset="0"/>
                <a:ea typeface="IBM Plex Mono" pitchFamily="34" charset="-122"/>
                <a:cs typeface="IBM Plex Mono" pitchFamily="34" charset="-120"/>
              </a:rPr>
              <a:t>Support</a:t>
            </a:r>
            <a:endParaRPr lang="en-US" sz="1400" dirty="0"/>
          </a:p>
        </p:txBody>
      </p:sp>
      <p:sp>
        <p:nvSpPr>
          <p:cNvPr id="21" name="Text 17"/>
          <p:cNvSpPr/>
          <p:nvPr/>
        </p:nvSpPr>
        <p:spPr>
          <a:xfrm>
            <a:off x="9966960" y="4928616"/>
            <a:ext cx="1554480" cy="548640"/>
          </a:xfrm>
          <a:prstGeom prst="rect">
            <a:avLst/>
          </a:prstGeom>
          <a:noFill/>
          <a:ln/>
        </p:spPr>
        <p:txBody>
          <a:bodyPr wrap="square" lIns="0" tIns="0" rIns="0" bIns="0" rtlCol="0" anchor="ctr"/>
          <a:lstStyle/>
          <a:p>
            <a:pPr algn="r" indent="0" marL="0">
              <a:buNone/>
            </a:pPr>
            <a:r>
              <a:rPr lang="en-US" sz="2400" b="1" dirty="0">
                <a:solidFill>
                  <a:srgbClr val="FFD921"/>
                </a:solidFill>
                <a:latin typeface="IBM Plex Mono" pitchFamily="34" charset="0"/>
                <a:ea typeface="IBM Plex Mono" pitchFamily="34" charset="-122"/>
                <a:cs typeface="IBM Plex Mono" pitchFamily="34" charset="-120"/>
              </a:rPr>
              <a:t>26%</a:t>
            </a:r>
            <a:endParaRPr lang="en-US" sz="2400" dirty="0"/>
          </a:p>
        </p:txBody>
      </p:sp>
      <p:sp>
        <p:nvSpPr>
          <p:cNvPr id="22" name="Text 18"/>
          <p:cNvSpPr/>
          <p:nvPr/>
        </p:nvSpPr>
        <p:spPr>
          <a:xfrm>
            <a:off x="8412480" y="5522976"/>
            <a:ext cx="3108960" cy="36576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0% last quarter</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12333"/>
        </a:solidFill>
      </p:bgPr>
    </p:bg>
    <p:spTree>
      <p:nvGrpSpPr>
        <p:cNvPr id="1" name=""/>
        <p:cNvGrpSpPr/>
        <p:nvPr/>
      </p:nvGrpSpPr>
      <p:grpSpPr>
        <a:xfrm>
          <a:off x="0" y="0"/>
          <a:ext cx="0" cy="0"/>
          <a:chOff x="0" y="0"/>
          <a:chExt cx="0" cy="0"/>
        </a:xfrm>
      </p:grpSpPr>
      <p:sp>
        <p:nvSpPr>
          <p:cNvPr id="2" name="Shape 0"/>
          <p:cNvSpPr/>
          <p:nvPr/>
        </p:nvSpPr>
        <p:spPr>
          <a:xfrm>
            <a:off x="11365992" y="365760"/>
            <a:ext cx="457200" cy="0"/>
          </a:xfrm>
          <a:prstGeom prst="line">
            <a:avLst/>
          </a:prstGeom>
          <a:noFill/>
          <a:ln w="31750">
            <a:solidFill>
              <a:srgbClr val="FFD921"/>
            </a:solidFill>
            <a:prstDash val="solid"/>
          </a:ln>
        </p:spPr>
      </p:sp>
      <p:sp>
        <p:nvSpPr>
          <p:cNvPr id="3" name="Shape 1"/>
          <p:cNvSpPr/>
          <p:nvPr/>
        </p:nvSpPr>
        <p:spPr>
          <a:xfrm>
            <a:off x="11823192" y="365760"/>
            <a:ext cx="0" cy="457200"/>
          </a:xfrm>
          <a:prstGeom prst="line">
            <a:avLst/>
          </a:prstGeom>
          <a:noFill/>
          <a:ln w="31750">
            <a:solidFill>
              <a:srgbClr val="FFD921"/>
            </a:solidFill>
            <a:prstDash val="solid"/>
          </a:ln>
        </p:spPr>
      </p:sp>
      <p:sp>
        <p:nvSpPr>
          <p:cNvPr id="4" name="Text 2"/>
          <p:cNvSpPr/>
          <p:nvPr/>
        </p:nvSpPr>
        <p:spPr>
          <a:xfrm>
            <a:off x="548640" y="411480"/>
            <a:ext cx="2258568" cy="292608"/>
          </a:xfrm>
          <a:prstGeom prst="rect">
            <a:avLst/>
          </a:prstGeom>
          <a:solidFill>
            <a:srgbClr val="D9F0FA"/>
          </a:solidFill>
          <a:ln/>
        </p:spPr>
        <p:txBody>
          <a:bodyPr wrap="square" lIns="0" tIns="0" rIns="0" bIns="0" rtlCol="0" anchor="ctr"/>
          <a:lstStyle/>
          <a:p>
            <a:pPr algn="ctr" indent="0" marL="0">
              <a:buNone/>
            </a:pPr>
            <a:r>
              <a:rPr lang="en-US" sz="1000" b="1" spc="150" kern="0" dirty="0">
                <a:solidFill>
                  <a:srgbClr val="112333"/>
                </a:solidFill>
                <a:latin typeface="IBM Plex Mono" pitchFamily="34" charset="0"/>
                <a:ea typeface="IBM Plex Mono" pitchFamily="34" charset="-122"/>
                <a:cs typeface="IBM Plex Mono" pitchFamily="34" charset="-120"/>
              </a:rPr>
              <a:t>SPEED VS STABILITY</a:t>
            </a:r>
            <a:endParaRPr lang="en-US" sz="1000" dirty="0"/>
          </a:p>
        </p:txBody>
      </p:sp>
      <p:sp>
        <p:nvSpPr>
          <p:cNvPr id="5" name="Text 3"/>
          <p:cNvSpPr/>
          <p:nvPr/>
        </p:nvSpPr>
        <p:spPr>
          <a:xfrm>
            <a:off x="548640" y="868680"/>
            <a:ext cx="10607040" cy="914400"/>
          </a:xfrm>
          <a:prstGeom prst="rect">
            <a:avLst/>
          </a:prstGeom>
          <a:noFill/>
          <a:ln/>
        </p:spPr>
        <p:txBody>
          <a:bodyPr wrap="square" lIns="0" tIns="0" rIns="0" bIns="0" rtlCol="0" anchor="t"/>
          <a:lstStyle/>
          <a:p>
            <a:pPr indent="0" marL="0">
              <a:buNone/>
            </a:pPr>
            <a:r>
              <a:rPr lang="en-US" sz="2400" b="1" dirty="0">
                <a:solidFill>
                  <a:srgbClr val="FFFFFF"/>
                </a:solidFill>
                <a:latin typeface="IBM Plex Mono" pitchFamily="34" charset="0"/>
                <a:ea typeface="IBM Plex Mono" pitchFamily="34" charset="-122"/>
                <a:cs typeface="IBM Plex Mono" pitchFamily="34" charset="-120"/>
              </a:rPr>
              <a:t>We deployed more and broke less. That is real. Recovery is the exception.</a:t>
            </a:r>
            <a:endParaRPr lang="en-US" sz="2400" dirty="0"/>
          </a:p>
        </p:txBody>
      </p:sp>
      <p:sp>
        <p:nvSpPr>
          <p:cNvPr id="6" name="Text 4"/>
          <p:cNvSpPr/>
          <p:nvPr/>
        </p:nvSpPr>
        <p:spPr>
          <a:xfrm>
            <a:off x="548640" y="6355080"/>
            <a:ext cx="10972800" cy="274320"/>
          </a:xfrm>
          <a:prstGeom prst="rect">
            <a:avLst/>
          </a:prstGeom>
          <a:noFill/>
          <a:ln/>
        </p:spPr>
        <p:txBody>
          <a:bodyPr wrap="square" lIns="0" tIns="0" rIns="0" bIns="0" rtlCol="0" anchor="ctr"/>
          <a:lstStyle/>
          <a:p>
            <a:pPr indent="0" marL="0">
              <a:buNone/>
            </a:pPr>
            <a:r>
              <a:rPr lang="en-US" sz="900" dirty="0">
                <a:solidFill>
                  <a:srgbClr val="A8ADA1"/>
                </a:solidFill>
                <a:latin typeface="IBM Plex Mono" pitchFamily="34" charset="0"/>
                <a:ea typeface="IBM Plex Mono" pitchFamily="34" charset="-122"/>
                <a:cs typeface="IBM Plex Mono" pitchFamily="34" charset="-120"/>
              </a:rPr>
              <a:t>This quarter so far (79 days) vs the same 79 days of last quarter · Source: DevStats MCP</a:t>
            </a:r>
            <a:endParaRPr lang="en-US" sz="900" dirty="0"/>
          </a:p>
        </p:txBody>
      </p:sp>
      <p:sp>
        <p:nvSpPr>
          <p:cNvPr id="8" name="Shape 5"/>
          <p:cNvSpPr/>
          <p:nvPr/>
        </p:nvSpPr>
        <p:spPr>
          <a:xfrm>
            <a:off x="548640" y="1920240"/>
            <a:ext cx="6035040" cy="4206240"/>
          </a:xfrm>
          <a:prstGeom prst="rect">
            <a:avLst/>
          </a:prstGeom>
          <a:solidFill>
            <a:srgbClr val="0D1A26"/>
          </a:solidFill>
          <a:ln w="9525">
            <a:solidFill>
              <a:srgbClr val="2A3A48"/>
            </a:solidFill>
            <a:prstDash val="solid"/>
          </a:ln>
        </p:spPr>
      </p:sp>
      <p:graphicFrame>
        <p:nvGraphicFramePr>
          <p:cNvPr id="9" name="Chart 0" descr=""/>
          <p:cNvGraphicFramePr/>
          <p:nvPr/>
        </p:nvGraphicFramePr>
        <p:xfrm>
          <a:off x="640080" y="2011680"/>
          <a:ext cx="5852160" cy="4023360"/>
        </p:xfrm>
        <a:graphic xmlns:a="http://schemas.openxmlformats.org/drawingml/2006/main">
          <a:graphicData uri="http://schemas.openxmlformats.org/drawingml/2006/chart">
            <c:chart xmlns:c="http://schemas.openxmlformats.org/drawingml/2006/chart" r:id="rId1"/>
          </a:graphicData>
        </a:graphic>
      </p:graphicFrame>
      <p:sp>
        <p:nvSpPr>
          <p:cNvPr id="10" name="Shape 6"/>
          <p:cNvSpPr/>
          <p:nvPr/>
        </p:nvSpPr>
        <p:spPr>
          <a:xfrm>
            <a:off x="6858000" y="1920240"/>
            <a:ext cx="4782312" cy="1325880"/>
          </a:xfrm>
          <a:prstGeom prst="rect">
            <a:avLst/>
          </a:prstGeom>
          <a:solidFill>
            <a:srgbClr val="0D1A26"/>
          </a:solidFill>
          <a:ln w="9525">
            <a:solidFill>
              <a:srgbClr val="2A3A48"/>
            </a:solidFill>
            <a:prstDash val="solid"/>
          </a:ln>
        </p:spPr>
      </p:sp>
      <p:sp>
        <p:nvSpPr>
          <p:cNvPr id="11" name="Text 7"/>
          <p:cNvSpPr/>
          <p:nvPr/>
        </p:nvSpPr>
        <p:spPr>
          <a:xfrm>
            <a:off x="7040880" y="2057400"/>
            <a:ext cx="4416552"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DEPLOYS</a:t>
            </a:r>
            <a:endParaRPr lang="en-US" sz="900" dirty="0"/>
          </a:p>
        </p:txBody>
      </p:sp>
      <p:sp>
        <p:nvSpPr>
          <p:cNvPr id="12" name="Text 8"/>
          <p:cNvSpPr/>
          <p:nvPr/>
        </p:nvSpPr>
        <p:spPr>
          <a:xfrm>
            <a:off x="7040880" y="2304288"/>
            <a:ext cx="4416552" cy="457200"/>
          </a:xfrm>
          <a:prstGeom prst="rect">
            <a:avLst/>
          </a:prstGeom>
          <a:noFill/>
          <a:ln/>
        </p:spPr>
        <p:txBody>
          <a:bodyPr wrap="square" lIns="0" tIns="0" rIns="0" bIns="0" rtlCol="0" anchor="ctr"/>
          <a:lstStyle/>
          <a:p>
            <a:pPr indent="0" marL="0">
              <a:buNone/>
            </a:pPr>
            <a:r>
              <a:rPr lang="en-US" sz="2200" b="1" dirty="0">
                <a:solidFill>
                  <a:srgbClr val="FFFFFF"/>
                </a:solidFill>
                <a:latin typeface="IBM Plex Mono" pitchFamily="34" charset="0"/>
                <a:ea typeface="IBM Plex Mono" pitchFamily="34" charset="-122"/>
                <a:cs typeface="IBM Plex Mono" pitchFamily="34" charset="-120"/>
              </a:rPr>
              <a:t>476</a:t>
            </a:r>
            <a:endParaRPr lang="en-US" sz="2200" dirty="0"/>
          </a:p>
        </p:txBody>
      </p:sp>
      <p:sp>
        <p:nvSpPr>
          <p:cNvPr id="13" name="Text 9"/>
          <p:cNvSpPr/>
          <p:nvPr/>
        </p:nvSpPr>
        <p:spPr>
          <a:xfrm>
            <a:off x="7040880" y="2862072"/>
            <a:ext cx="4416552"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301 last quarter</a:t>
            </a:r>
            <a:endParaRPr lang="en-US" sz="1100" dirty="0"/>
          </a:p>
        </p:txBody>
      </p:sp>
      <p:sp>
        <p:nvSpPr>
          <p:cNvPr id="14" name="Shape 10"/>
          <p:cNvSpPr/>
          <p:nvPr/>
        </p:nvSpPr>
        <p:spPr>
          <a:xfrm>
            <a:off x="6858000" y="3355848"/>
            <a:ext cx="4782312" cy="1325880"/>
          </a:xfrm>
          <a:prstGeom prst="rect">
            <a:avLst/>
          </a:prstGeom>
          <a:solidFill>
            <a:srgbClr val="0D1A26"/>
          </a:solidFill>
          <a:ln w="9525">
            <a:solidFill>
              <a:srgbClr val="2A3A48"/>
            </a:solidFill>
            <a:prstDash val="solid"/>
          </a:ln>
        </p:spPr>
      </p:sp>
      <p:sp>
        <p:nvSpPr>
          <p:cNvPr id="15" name="Text 11"/>
          <p:cNvSpPr/>
          <p:nvPr/>
        </p:nvSpPr>
        <p:spPr>
          <a:xfrm>
            <a:off x="7040880" y="3493008"/>
            <a:ext cx="4416552"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CHANGE FAILURE RATE</a:t>
            </a:r>
            <a:endParaRPr lang="en-US" sz="900" dirty="0"/>
          </a:p>
        </p:txBody>
      </p:sp>
      <p:sp>
        <p:nvSpPr>
          <p:cNvPr id="16" name="Text 12"/>
          <p:cNvSpPr/>
          <p:nvPr/>
        </p:nvSpPr>
        <p:spPr>
          <a:xfrm>
            <a:off x="7040880" y="3739896"/>
            <a:ext cx="4416552" cy="457200"/>
          </a:xfrm>
          <a:prstGeom prst="rect">
            <a:avLst/>
          </a:prstGeom>
          <a:noFill/>
          <a:ln/>
        </p:spPr>
        <p:txBody>
          <a:bodyPr wrap="square" lIns="0" tIns="0" rIns="0" bIns="0" rtlCol="0" anchor="ctr"/>
          <a:lstStyle/>
          <a:p>
            <a:pPr indent="0" marL="0">
              <a:buNone/>
            </a:pPr>
            <a:r>
              <a:rPr lang="en-US" sz="2200" b="1" dirty="0">
                <a:solidFill>
                  <a:srgbClr val="FFFFFF"/>
                </a:solidFill>
                <a:latin typeface="IBM Plex Mono" pitchFamily="34" charset="0"/>
                <a:ea typeface="IBM Plex Mono" pitchFamily="34" charset="-122"/>
                <a:cs typeface="IBM Plex Mono" pitchFamily="34" charset="-120"/>
              </a:rPr>
              <a:t>2.1%</a:t>
            </a:r>
            <a:endParaRPr lang="en-US" sz="2200" dirty="0"/>
          </a:p>
        </p:txBody>
      </p:sp>
      <p:sp>
        <p:nvSpPr>
          <p:cNvPr id="17" name="Text 13"/>
          <p:cNvSpPr/>
          <p:nvPr/>
        </p:nvSpPr>
        <p:spPr>
          <a:xfrm>
            <a:off x="7040880" y="4297680"/>
            <a:ext cx="4416552"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4.3% last quarter</a:t>
            </a:r>
            <a:endParaRPr lang="en-US" sz="1100" dirty="0"/>
          </a:p>
        </p:txBody>
      </p:sp>
      <p:sp>
        <p:nvSpPr>
          <p:cNvPr id="18" name="Shape 14"/>
          <p:cNvSpPr/>
          <p:nvPr/>
        </p:nvSpPr>
        <p:spPr>
          <a:xfrm>
            <a:off x="6858000" y="4791456"/>
            <a:ext cx="4782312" cy="1325880"/>
          </a:xfrm>
          <a:prstGeom prst="rect">
            <a:avLst/>
          </a:prstGeom>
          <a:solidFill>
            <a:srgbClr val="0D1A26"/>
          </a:solidFill>
          <a:ln w="9525">
            <a:solidFill>
              <a:srgbClr val="2A3A48"/>
            </a:solidFill>
            <a:prstDash val="solid"/>
          </a:ln>
        </p:spPr>
      </p:sp>
      <p:sp>
        <p:nvSpPr>
          <p:cNvPr id="19" name="Text 15"/>
          <p:cNvSpPr/>
          <p:nvPr/>
        </p:nvSpPr>
        <p:spPr>
          <a:xfrm>
            <a:off x="7040880" y="4928616"/>
            <a:ext cx="4416552" cy="274320"/>
          </a:xfrm>
          <a:prstGeom prst="rect">
            <a:avLst/>
          </a:prstGeom>
          <a:noFill/>
          <a:ln/>
        </p:spPr>
        <p:txBody>
          <a:bodyPr wrap="square" lIns="0" tIns="0" rIns="0" bIns="0" rtlCol="0" anchor="ctr"/>
          <a:lstStyle/>
          <a:p>
            <a:pPr indent="0" marL="0">
              <a:buNone/>
            </a:pPr>
            <a:r>
              <a:rPr lang="en-US" sz="900" spc="100" kern="0" dirty="0">
                <a:solidFill>
                  <a:srgbClr val="A8ADA1"/>
                </a:solidFill>
                <a:latin typeface="IBM Plex Mono" pitchFamily="34" charset="0"/>
                <a:ea typeface="IBM Plex Mono" pitchFamily="34" charset="-122"/>
                <a:cs typeface="IBM Plex Mono" pitchFamily="34" charset="-120"/>
              </a:rPr>
              <a:t>MEAN TIME TO RECOVERY</a:t>
            </a:r>
            <a:endParaRPr lang="en-US" sz="900" dirty="0"/>
          </a:p>
        </p:txBody>
      </p:sp>
      <p:sp>
        <p:nvSpPr>
          <p:cNvPr id="20" name="Text 16"/>
          <p:cNvSpPr/>
          <p:nvPr/>
        </p:nvSpPr>
        <p:spPr>
          <a:xfrm>
            <a:off x="7040880" y="5175504"/>
            <a:ext cx="4416552" cy="457200"/>
          </a:xfrm>
          <a:prstGeom prst="rect">
            <a:avLst/>
          </a:prstGeom>
          <a:noFill/>
          <a:ln/>
        </p:spPr>
        <p:txBody>
          <a:bodyPr wrap="square" lIns="0" tIns="0" rIns="0" bIns="0" rtlCol="0" anchor="ctr"/>
          <a:lstStyle/>
          <a:p>
            <a:pPr indent="0" marL="0">
              <a:buNone/>
            </a:pPr>
            <a:r>
              <a:rPr lang="en-US" sz="2200" b="1" dirty="0">
                <a:solidFill>
                  <a:srgbClr val="FFD921"/>
                </a:solidFill>
                <a:latin typeface="IBM Plex Mono" pitchFamily="34" charset="0"/>
                <a:ea typeface="IBM Plex Mono" pitchFamily="34" charset="-122"/>
                <a:cs typeface="IBM Plex Mono" pitchFamily="34" charset="-120"/>
              </a:rPr>
              <a:t>1w 1d 12h</a:t>
            </a:r>
            <a:endParaRPr lang="en-US" sz="2200" dirty="0"/>
          </a:p>
        </p:txBody>
      </p:sp>
      <p:sp>
        <p:nvSpPr>
          <p:cNvPr id="21" name="Text 17"/>
          <p:cNvSpPr/>
          <p:nvPr/>
        </p:nvSpPr>
        <p:spPr>
          <a:xfrm>
            <a:off x="7040880" y="5733288"/>
            <a:ext cx="4416552" cy="320040"/>
          </a:xfrm>
          <a:prstGeom prst="rect">
            <a:avLst/>
          </a:prstGeom>
          <a:noFill/>
          <a:ln/>
        </p:spPr>
        <p:txBody>
          <a:bodyPr wrap="square" lIns="0" tIns="0" rIns="0" bIns="0" rtlCol="0" anchor="ctr"/>
          <a:lstStyle/>
          <a:p>
            <a:pPr indent="0" marL="0">
              <a:buNone/>
            </a:pPr>
            <a:r>
              <a:rPr lang="en-US" sz="1100" dirty="0">
                <a:solidFill>
                  <a:srgbClr val="A8ADA1"/>
                </a:solidFill>
                <a:latin typeface="Inter" pitchFamily="34" charset="0"/>
                <a:ea typeface="Inter" pitchFamily="34" charset="-122"/>
                <a:cs typeface="Inter" pitchFamily="34" charset="-120"/>
              </a:rPr>
              <a:t>1d 8h last quarter</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12333"/>
        </a:solidFill>
      </p:bgPr>
    </p:bg>
    <p:spTree>
      <p:nvGrpSpPr>
        <p:cNvPr id="1" name=""/>
        <p:cNvGrpSpPr/>
        <p:nvPr/>
      </p:nvGrpSpPr>
      <p:grpSpPr>
        <a:xfrm>
          <a:off x="0" y="0"/>
          <a:ext cx="0" cy="0"/>
          <a:chOff x="0" y="0"/>
          <a:chExt cx="0" cy="0"/>
        </a:xfrm>
      </p:grpSpPr>
      <p:sp>
        <p:nvSpPr>
          <p:cNvPr id="2" name="Shape 0"/>
          <p:cNvSpPr/>
          <p:nvPr/>
        </p:nvSpPr>
        <p:spPr>
          <a:xfrm>
            <a:off x="11365992" y="365760"/>
            <a:ext cx="457200" cy="0"/>
          </a:xfrm>
          <a:prstGeom prst="line">
            <a:avLst/>
          </a:prstGeom>
          <a:noFill/>
          <a:ln w="31750">
            <a:solidFill>
              <a:srgbClr val="FFD921"/>
            </a:solidFill>
            <a:prstDash val="solid"/>
          </a:ln>
        </p:spPr>
      </p:sp>
      <p:sp>
        <p:nvSpPr>
          <p:cNvPr id="3" name="Shape 1"/>
          <p:cNvSpPr/>
          <p:nvPr/>
        </p:nvSpPr>
        <p:spPr>
          <a:xfrm>
            <a:off x="11823192" y="365760"/>
            <a:ext cx="0" cy="457200"/>
          </a:xfrm>
          <a:prstGeom prst="line">
            <a:avLst/>
          </a:prstGeom>
          <a:noFill/>
          <a:ln w="31750">
            <a:solidFill>
              <a:srgbClr val="FFD921"/>
            </a:solidFill>
            <a:prstDash val="solid"/>
          </a:ln>
        </p:spPr>
      </p:sp>
      <p:sp>
        <p:nvSpPr>
          <p:cNvPr id="4" name="Text 2"/>
          <p:cNvSpPr/>
          <p:nvPr/>
        </p:nvSpPr>
        <p:spPr>
          <a:xfrm>
            <a:off x="548640" y="411480"/>
            <a:ext cx="2784348" cy="292608"/>
          </a:xfrm>
          <a:prstGeom prst="rect">
            <a:avLst/>
          </a:prstGeom>
          <a:solidFill>
            <a:srgbClr val="D9F0FA"/>
          </a:solidFill>
          <a:ln/>
        </p:spPr>
        <p:txBody>
          <a:bodyPr wrap="square" lIns="0" tIns="0" rIns="0" bIns="0" rtlCol="0" anchor="ctr"/>
          <a:lstStyle/>
          <a:p>
            <a:pPr algn="ctr" indent="0" marL="0">
              <a:buNone/>
            </a:pPr>
            <a:r>
              <a:rPr lang="en-US" sz="1000" b="1" spc="150" kern="0" dirty="0">
                <a:solidFill>
                  <a:srgbClr val="112333"/>
                </a:solidFill>
                <a:latin typeface="IBM Plex Mono" pitchFamily="34" charset="0"/>
                <a:ea typeface="IBM Plex Mono" pitchFamily="34" charset="-122"/>
                <a:cs typeface="IBM Plex Mono" pitchFamily="34" charset="-120"/>
              </a:rPr>
              <a:t>THREE THINGS WE LEARNED</a:t>
            </a:r>
            <a:endParaRPr lang="en-US" sz="1000" dirty="0"/>
          </a:p>
        </p:txBody>
      </p:sp>
      <p:sp>
        <p:nvSpPr>
          <p:cNvPr id="5" name="Text 3"/>
          <p:cNvSpPr/>
          <p:nvPr/>
        </p:nvSpPr>
        <p:spPr>
          <a:xfrm>
            <a:off x="548640" y="868680"/>
            <a:ext cx="10607040" cy="914400"/>
          </a:xfrm>
          <a:prstGeom prst="rect">
            <a:avLst/>
          </a:prstGeom>
          <a:noFill/>
          <a:ln/>
        </p:spPr>
        <p:txBody>
          <a:bodyPr wrap="square" lIns="0" tIns="0" rIns="0" bIns="0" rtlCol="0" anchor="t"/>
          <a:lstStyle/>
          <a:p>
            <a:pPr indent="0" marL="0">
              <a:buNone/>
            </a:pPr>
            <a:r>
              <a:rPr lang="en-US" sz="2400" b="1" dirty="0">
                <a:solidFill>
                  <a:srgbClr val="FFFFFF"/>
                </a:solidFill>
                <a:latin typeface="IBM Plex Mono" pitchFamily="34" charset="0"/>
                <a:ea typeface="IBM Plex Mono" pitchFamily="34" charset="-122"/>
                <a:cs typeface="IBM Plex Mono" pitchFamily="34" charset="-120"/>
              </a:rPr>
              <a:t>Three things we learned</a:t>
            </a:r>
            <a:endParaRPr lang="en-US" sz="2400" dirty="0"/>
          </a:p>
        </p:txBody>
      </p:sp>
      <p:sp>
        <p:nvSpPr>
          <p:cNvPr id="6" name="Text 4"/>
          <p:cNvSpPr/>
          <p:nvPr/>
        </p:nvSpPr>
        <p:spPr>
          <a:xfrm>
            <a:off x="548640" y="6355080"/>
            <a:ext cx="10972800" cy="274320"/>
          </a:xfrm>
          <a:prstGeom prst="rect">
            <a:avLst/>
          </a:prstGeom>
          <a:noFill/>
          <a:ln/>
        </p:spPr>
        <p:txBody>
          <a:bodyPr wrap="square" lIns="0" tIns="0" rIns="0" bIns="0" rtlCol="0" anchor="ctr"/>
          <a:lstStyle/>
          <a:p>
            <a:pPr indent="0" marL="0">
              <a:buNone/>
            </a:pPr>
            <a:r>
              <a:rPr lang="en-US" sz="900" dirty="0">
                <a:solidFill>
                  <a:srgbClr val="A8ADA1"/>
                </a:solidFill>
                <a:latin typeface="IBM Plex Mono" pitchFamily="34" charset="0"/>
                <a:ea typeface="IBM Plex Mono" pitchFamily="34" charset="-122"/>
                <a:cs typeface="IBM Plex Mono" pitchFamily="34" charset="-120"/>
              </a:rPr>
              <a:t>This quarter so far (79 days) vs the same 79 days of last quarter · Source: DevStats MCP</a:t>
            </a:r>
            <a:endParaRPr lang="en-US" sz="900" dirty="0"/>
          </a:p>
        </p:txBody>
      </p:sp>
      <p:sp>
        <p:nvSpPr>
          <p:cNvPr id="8" name="Shape 5"/>
          <p:cNvSpPr/>
          <p:nvPr/>
        </p:nvSpPr>
        <p:spPr>
          <a:xfrm>
            <a:off x="548640" y="1920240"/>
            <a:ext cx="3566160" cy="4114800"/>
          </a:xfrm>
          <a:prstGeom prst="rect">
            <a:avLst/>
          </a:prstGeom>
          <a:solidFill>
            <a:srgbClr val="0D1A26"/>
          </a:solidFill>
          <a:ln w="9525">
            <a:solidFill>
              <a:srgbClr val="2A3A48"/>
            </a:solidFill>
            <a:prstDash val="solid"/>
          </a:ln>
        </p:spPr>
      </p:sp>
      <p:sp>
        <p:nvSpPr>
          <p:cNvPr id="9" name="Text 6"/>
          <p:cNvSpPr/>
          <p:nvPr/>
        </p:nvSpPr>
        <p:spPr>
          <a:xfrm>
            <a:off x="777240" y="2103120"/>
            <a:ext cx="3108960" cy="457200"/>
          </a:xfrm>
          <a:prstGeom prst="rect">
            <a:avLst/>
          </a:prstGeom>
          <a:noFill/>
          <a:ln/>
        </p:spPr>
        <p:txBody>
          <a:bodyPr wrap="square" lIns="0" tIns="0" rIns="0" bIns="0" rtlCol="0" anchor="ctr"/>
          <a:lstStyle/>
          <a:p>
            <a:pPr indent="0" marL="0">
              <a:buNone/>
            </a:pPr>
            <a:r>
              <a:rPr lang="en-US" sz="2200" b="1" dirty="0">
                <a:solidFill>
                  <a:srgbClr val="FFD921"/>
                </a:solidFill>
                <a:latin typeface="IBM Plex Mono" pitchFamily="34" charset="0"/>
                <a:ea typeface="IBM Plex Mono" pitchFamily="34" charset="-122"/>
                <a:cs typeface="IBM Plex Mono" pitchFamily="34" charset="-120"/>
              </a:rPr>
              <a:t>01</a:t>
            </a:r>
            <a:endParaRPr lang="en-US" sz="2200" dirty="0"/>
          </a:p>
        </p:txBody>
      </p:sp>
      <p:sp>
        <p:nvSpPr>
          <p:cNvPr id="10" name="Text 7"/>
          <p:cNvSpPr/>
          <p:nvPr/>
        </p:nvSpPr>
        <p:spPr>
          <a:xfrm>
            <a:off x="777240" y="2651760"/>
            <a:ext cx="3108960" cy="1188720"/>
          </a:xfrm>
          <a:prstGeom prst="rect">
            <a:avLst/>
          </a:prstGeom>
          <a:noFill/>
          <a:ln/>
        </p:spPr>
        <p:txBody>
          <a:bodyPr wrap="square" lIns="0" tIns="0" rIns="0" bIns="0" rtlCol="0" anchor="t"/>
          <a:lstStyle/>
          <a:p>
            <a:pPr indent="0" marL="0">
              <a:buNone/>
            </a:pPr>
            <a:r>
              <a:rPr lang="en-US" sz="1400" b="1" dirty="0">
                <a:solidFill>
                  <a:srgbClr val="FFFFFF"/>
                </a:solidFill>
                <a:latin typeface="IBM Plex Mono" pitchFamily="34" charset="0"/>
                <a:ea typeface="IBM Plex Mono" pitchFamily="34" charset="-122"/>
                <a:cs typeface="IBM Plex Mono" pitchFamily="34" charset="-120"/>
              </a:rPr>
              <a:t>Planning the work is what moved the roadmap share.</a:t>
            </a:r>
            <a:endParaRPr lang="en-US" sz="1400" dirty="0"/>
          </a:p>
        </p:txBody>
      </p:sp>
      <p:sp>
        <p:nvSpPr>
          <p:cNvPr id="11" name="Text 8"/>
          <p:cNvSpPr/>
          <p:nvPr/>
        </p:nvSpPr>
        <p:spPr>
          <a:xfrm>
            <a:off x="777240" y="3886200"/>
            <a:ext cx="3108960" cy="2011680"/>
          </a:xfrm>
          <a:prstGeom prst="rect">
            <a:avLst/>
          </a:prstGeom>
          <a:noFill/>
          <a:ln/>
        </p:spPr>
        <p:txBody>
          <a:bodyPr wrap="square" lIns="0" tIns="0" rIns="0" bIns="0" rtlCol="0" anchor="t"/>
          <a:lstStyle/>
          <a:p>
            <a:pPr indent="0" marL="0">
              <a:buNone/>
            </a:pPr>
            <a:r>
              <a:rPr lang="en-US" sz="1250" dirty="0">
                <a:solidFill>
                  <a:srgbClr val="A8ADA1"/>
                </a:solidFill>
                <a:latin typeface="Inter" pitchFamily="34" charset="0"/>
                <a:ea typeface="Inter" pitchFamily="34" charset="-122"/>
                <a:cs typeface="Inter" pitchFamily="34" charset="-120"/>
              </a:rPr>
              <a:t>Nothing else changed as much. Every squad plans more than it did: App finishes 78.0% of what it commits to (43.3% before), Support went from 0% to 26% roadmap, GTM from 23% to 48%.</a:t>
            </a:r>
            <a:endParaRPr lang="en-US" sz="1250" dirty="0"/>
          </a:p>
        </p:txBody>
      </p:sp>
      <p:sp>
        <p:nvSpPr>
          <p:cNvPr id="12" name="Shape 9"/>
          <p:cNvSpPr/>
          <p:nvPr/>
        </p:nvSpPr>
        <p:spPr>
          <a:xfrm>
            <a:off x="4315968" y="1920240"/>
            <a:ext cx="3566160" cy="4114800"/>
          </a:xfrm>
          <a:prstGeom prst="rect">
            <a:avLst/>
          </a:prstGeom>
          <a:solidFill>
            <a:srgbClr val="0D1A26"/>
          </a:solidFill>
          <a:ln w="9525">
            <a:solidFill>
              <a:srgbClr val="2A3A48"/>
            </a:solidFill>
            <a:prstDash val="solid"/>
          </a:ln>
        </p:spPr>
      </p:sp>
      <p:sp>
        <p:nvSpPr>
          <p:cNvPr id="13" name="Text 10"/>
          <p:cNvSpPr/>
          <p:nvPr/>
        </p:nvSpPr>
        <p:spPr>
          <a:xfrm>
            <a:off x="4544568" y="2103120"/>
            <a:ext cx="3108960" cy="457200"/>
          </a:xfrm>
          <a:prstGeom prst="rect">
            <a:avLst/>
          </a:prstGeom>
          <a:noFill/>
          <a:ln/>
        </p:spPr>
        <p:txBody>
          <a:bodyPr wrap="square" lIns="0" tIns="0" rIns="0" bIns="0" rtlCol="0" anchor="ctr"/>
          <a:lstStyle/>
          <a:p>
            <a:pPr indent="0" marL="0">
              <a:buNone/>
            </a:pPr>
            <a:r>
              <a:rPr lang="en-US" sz="2200" b="1" dirty="0">
                <a:solidFill>
                  <a:srgbClr val="FFD921"/>
                </a:solidFill>
                <a:latin typeface="IBM Plex Mono" pitchFamily="34" charset="0"/>
                <a:ea typeface="IBM Plex Mono" pitchFamily="34" charset="-122"/>
                <a:cs typeface="IBM Plex Mono" pitchFamily="34" charset="-120"/>
              </a:rPr>
              <a:t>02</a:t>
            </a:r>
            <a:endParaRPr lang="en-US" sz="2200" dirty="0"/>
          </a:p>
        </p:txBody>
      </p:sp>
      <p:sp>
        <p:nvSpPr>
          <p:cNvPr id="14" name="Text 11"/>
          <p:cNvSpPr/>
          <p:nvPr/>
        </p:nvSpPr>
        <p:spPr>
          <a:xfrm>
            <a:off x="4544568" y="2651760"/>
            <a:ext cx="3108960" cy="1188720"/>
          </a:xfrm>
          <a:prstGeom prst="rect">
            <a:avLst/>
          </a:prstGeom>
          <a:noFill/>
          <a:ln/>
        </p:spPr>
        <p:txBody>
          <a:bodyPr wrap="square" lIns="0" tIns="0" rIns="0" bIns="0" rtlCol="0" anchor="t"/>
          <a:lstStyle/>
          <a:p>
            <a:pPr indent="0" marL="0">
              <a:buNone/>
            </a:pPr>
            <a:r>
              <a:rPr lang="en-US" sz="1400" b="1" dirty="0">
                <a:solidFill>
                  <a:srgbClr val="FFFFFF"/>
                </a:solidFill>
                <a:latin typeface="IBM Plex Mono" pitchFamily="34" charset="0"/>
                <a:ea typeface="IBM Plex Mono" pitchFamily="34" charset="-122"/>
                <a:cs typeface="IBM Plex Mono" pitchFamily="34" charset="-120"/>
              </a:rPr>
              <a:t>The work is fast. The waiting is not.</a:t>
            </a:r>
            <a:endParaRPr lang="en-US" sz="1400" dirty="0"/>
          </a:p>
        </p:txBody>
      </p:sp>
      <p:sp>
        <p:nvSpPr>
          <p:cNvPr id="15" name="Text 12"/>
          <p:cNvSpPr/>
          <p:nvPr/>
        </p:nvSpPr>
        <p:spPr>
          <a:xfrm>
            <a:off x="4544568" y="3886200"/>
            <a:ext cx="3108960" cy="2011680"/>
          </a:xfrm>
          <a:prstGeom prst="rect">
            <a:avLst/>
          </a:prstGeom>
          <a:noFill/>
          <a:ln/>
        </p:spPr>
        <p:txBody>
          <a:bodyPr wrap="square" lIns="0" tIns="0" rIns="0" bIns="0" rtlCol="0" anchor="t"/>
          <a:lstStyle/>
          <a:p>
            <a:pPr indent="0" marL="0">
              <a:buNone/>
            </a:pPr>
            <a:r>
              <a:rPr lang="en-US" sz="1250" dirty="0">
                <a:solidFill>
                  <a:srgbClr val="A8ADA1"/>
                </a:solidFill>
                <a:latin typeface="Inter" pitchFamily="34" charset="0"/>
                <a:ea typeface="Inter" pitchFamily="34" charset="-122"/>
                <a:cs typeface="Inter" pitchFamily="34" charset="-120"/>
              </a:rPr>
              <a:t>Coding and review take 3h 34m and 3h 42m. A PR then waits 15h 10m for a first review and 19h 13m for a release. Both waits are longer than all the work put together.</a:t>
            </a:r>
            <a:endParaRPr lang="en-US" sz="1250" dirty="0"/>
          </a:p>
        </p:txBody>
      </p:sp>
      <p:sp>
        <p:nvSpPr>
          <p:cNvPr id="16" name="Shape 13"/>
          <p:cNvSpPr/>
          <p:nvPr/>
        </p:nvSpPr>
        <p:spPr>
          <a:xfrm>
            <a:off x="8083296" y="1920240"/>
            <a:ext cx="3566160" cy="4114800"/>
          </a:xfrm>
          <a:prstGeom prst="rect">
            <a:avLst/>
          </a:prstGeom>
          <a:solidFill>
            <a:srgbClr val="0D1A26"/>
          </a:solidFill>
          <a:ln w="9525">
            <a:solidFill>
              <a:srgbClr val="2A3A48"/>
            </a:solidFill>
            <a:prstDash val="solid"/>
          </a:ln>
        </p:spPr>
      </p:sp>
      <p:sp>
        <p:nvSpPr>
          <p:cNvPr id="17" name="Text 14"/>
          <p:cNvSpPr/>
          <p:nvPr/>
        </p:nvSpPr>
        <p:spPr>
          <a:xfrm>
            <a:off x="8311896" y="2103120"/>
            <a:ext cx="3108960" cy="457200"/>
          </a:xfrm>
          <a:prstGeom prst="rect">
            <a:avLst/>
          </a:prstGeom>
          <a:noFill/>
          <a:ln/>
        </p:spPr>
        <p:txBody>
          <a:bodyPr wrap="square" lIns="0" tIns="0" rIns="0" bIns="0" rtlCol="0" anchor="ctr"/>
          <a:lstStyle/>
          <a:p>
            <a:pPr indent="0" marL="0">
              <a:buNone/>
            </a:pPr>
            <a:r>
              <a:rPr lang="en-US" sz="2200" b="1" dirty="0">
                <a:solidFill>
                  <a:srgbClr val="FFD921"/>
                </a:solidFill>
                <a:latin typeface="IBM Plex Mono" pitchFamily="34" charset="0"/>
                <a:ea typeface="IBM Plex Mono" pitchFamily="34" charset="-122"/>
                <a:cs typeface="IBM Plex Mono" pitchFamily="34" charset="-120"/>
              </a:rPr>
              <a:t>03</a:t>
            </a:r>
            <a:endParaRPr lang="en-US" sz="2200" dirty="0"/>
          </a:p>
        </p:txBody>
      </p:sp>
      <p:sp>
        <p:nvSpPr>
          <p:cNvPr id="18" name="Text 15"/>
          <p:cNvSpPr/>
          <p:nvPr/>
        </p:nvSpPr>
        <p:spPr>
          <a:xfrm>
            <a:off x="8311896" y="2651760"/>
            <a:ext cx="3108960" cy="1188720"/>
          </a:xfrm>
          <a:prstGeom prst="rect">
            <a:avLst/>
          </a:prstGeom>
          <a:noFill/>
          <a:ln/>
        </p:spPr>
        <p:txBody>
          <a:bodyPr wrap="square" lIns="0" tIns="0" rIns="0" bIns="0" rtlCol="0" anchor="t"/>
          <a:lstStyle/>
          <a:p>
            <a:pPr indent="0" marL="0">
              <a:buNone/>
            </a:pPr>
            <a:r>
              <a:rPr lang="en-US" sz="1400" b="1" dirty="0">
                <a:solidFill>
                  <a:srgbClr val="FFFFFF"/>
                </a:solidFill>
                <a:latin typeface="IBM Plex Mono" pitchFamily="34" charset="0"/>
                <a:ea typeface="IBM Plex Mono" pitchFamily="34" charset="-122"/>
                <a:cs typeface="IBM Plex Mono" pitchFamily="34" charset="-120"/>
              </a:rPr>
              <a:t>We break less, and take longer to recover.</a:t>
            </a:r>
            <a:endParaRPr lang="en-US" sz="1400" dirty="0"/>
          </a:p>
        </p:txBody>
      </p:sp>
      <p:sp>
        <p:nvSpPr>
          <p:cNvPr id="19" name="Text 16"/>
          <p:cNvSpPr/>
          <p:nvPr/>
        </p:nvSpPr>
        <p:spPr>
          <a:xfrm>
            <a:off x="8311896" y="3886200"/>
            <a:ext cx="3108960" cy="2011680"/>
          </a:xfrm>
          <a:prstGeom prst="rect">
            <a:avLst/>
          </a:prstGeom>
          <a:noFill/>
          <a:ln/>
        </p:spPr>
        <p:txBody>
          <a:bodyPr wrap="square" lIns="0" tIns="0" rIns="0" bIns="0" rtlCol="0" anchor="t"/>
          <a:lstStyle/>
          <a:p>
            <a:pPr indent="0" marL="0">
              <a:buNone/>
            </a:pPr>
            <a:r>
              <a:rPr lang="en-US" sz="1250" dirty="0">
                <a:solidFill>
                  <a:srgbClr val="A8ADA1"/>
                </a:solidFill>
                <a:latin typeface="Inter" pitchFamily="34" charset="0"/>
                <a:ea typeface="Inter" pitchFamily="34" charset="-122"/>
                <a:cs typeface="Inter" pitchFamily="34" charset="-120"/>
              </a:rPr>
              <a:t>Failure rate halved to 2.1%. Recovery went from 1d 8h to 1w 1d 12h. Few incidents, but nobody is practiced at them.</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D921"/>
        </a:solidFill>
      </p:bgPr>
    </p:bg>
    <p:spTree>
      <p:nvGrpSpPr>
        <p:cNvPr id="1" name=""/>
        <p:cNvGrpSpPr/>
        <p:nvPr/>
      </p:nvGrpSpPr>
      <p:grpSpPr>
        <a:xfrm>
          <a:off x="0" y="0"/>
          <a:ext cx="0" cy="0"/>
          <a:chOff x="0" y="0"/>
          <a:chExt cx="0" cy="0"/>
        </a:xfrm>
      </p:grpSpPr>
      <p:sp>
        <p:nvSpPr>
          <p:cNvPr id="2" name="Shape 0"/>
          <p:cNvSpPr/>
          <p:nvPr/>
        </p:nvSpPr>
        <p:spPr>
          <a:xfrm>
            <a:off x="11365992" y="365760"/>
            <a:ext cx="457200" cy="0"/>
          </a:xfrm>
          <a:prstGeom prst="line">
            <a:avLst/>
          </a:prstGeom>
          <a:noFill/>
          <a:ln w="31750">
            <a:solidFill>
              <a:srgbClr val="FFD921"/>
            </a:solidFill>
            <a:prstDash val="solid"/>
          </a:ln>
        </p:spPr>
      </p:sp>
      <p:sp>
        <p:nvSpPr>
          <p:cNvPr id="3" name="Shape 1"/>
          <p:cNvSpPr/>
          <p:nvPr/>
        </p:nvSpPr>
        <p:spPr>
          <a:xfrm>
            <a:off x="11823192" y="365760"/>
            <a:ext cx="0" cy="457200"/>
          </a:xfrm>
          <a:prstGeom prst="line">
            <a:avLst/>
          </a:prstGeom>
          <a:noFill/>
          <a:ln w="31750">
            <a:solidFill>
              <a:srgbClr val="FFD921"/>
            </a:solidFill>
            <a:prstDash val="solid"/>
          </a:ln>
        </p:spPr>
      </p:sp>
      <p:sp>
        <p:nvSpPr>
          <p:cNvPr id="4" name="Text 2"/>
          <p:cNvSpPr/>
          <p:nvPr/>
        </p:nvSpPr>
        <p:spPr>
          <a:xfrm>
            <a:off x="548640" y="411480"/>
            <a:ext cx="1627632" cy="292608"/>
          </a:xfrm>
          <a:prstGeom prst="rect">
            <a:avLst/>
          </a:prstGeom>
          <a:solidFill>
            <a:srgbClr val="D9F0FA"/>
          </a:solidFill>
          <a:ln/>
        </p:spPr>
        <p:txBody>
          <a:bodyPr wrap="square" lIns="0" tIns="0" rIns="0" bIns="0" rtlCol="0" anchor="ctr"/>
          <a:lstStyle/>
          <a:p>
            <a:pPr algn="ctr" indent="0" marL="0">
              <a:buNone/>
            </a:pPr>
            <a:r>
              <a:rPr lang="en-US" sz="1000" b="1" spc="150" kern="0" dirty="0">
                <a:solidFill>
                  <a:srgbClr val="112333"/>
                </a:solidFill>
                <a:latin typeface="IBM Plex Mono" pitchFamily="34" charset="0"/>
                <a:ea typeface="IBM Plex Mono" pitchFamily="34" charset="-122"/>
                <a:cs typeface="IBM Plex Mono" pitchFamily="34" charset="-120"/>
              </a:rPr>
              <a:t>NEXT QUARTER</a:t>
            </a:r>
            <a:endParaRPr lang="en-US" sz="1000" dirty="0"/>
          </a:p>
        </p:txBody>
      </p:sp>
      <p:sp>
        <p:nvSpPr>
          <p:cNvPr id="5" name="Text 3"/>
          <p:cNvSpPr/>
          <p:nvPr/>
        </p:nvSpPr>
        <p:spPr>
          <a:xfrm>
            <a:off x="548640" y="868680"/>
            <a:ext cx="10607040" cy="914400"/>
          </a:xfrm>
          <a:prstGeom prst="rect">
            <a:avLst/>
          </a:prstGeom>
          <a:noFill/>
          <a:ln/>
        </p:spPr>
        <p:txBody>
          <a:bodyPr wrap="square" lIns="0" tIns="0" rIns="0" bIns="0" rtlCol="0" anchor="t"/>
          <a:lstStyle/>
          <a:p>
            <a:pPr indent="0" marL="0">
              <a:buNone/>
            </a:pPr>
            <a:r>
              <a:rPr lang="en-US" sz="2400" b="1" dirty="0">
                <a:solidFill>
                  <a:srgbClr val="FFFFFF"/>
                </a:solidFill>
                <a:latin typeface="IBM Plex Mono" pitchFamily="34" charset="0"/>
                <a:ea typeface="IBM Plex Mono" pitchFamily="34" charset="-122"/>
                <a:cs typeface="IBM Plex Mono" pitchFamily="34" charset="-120"/>
              </a:rPr>
              <a:t>Plan the roadmap at 70% of capacity. Not at 100%.</a:t>
            </a:r>
            <a:endParaRPr lang="en-US" sz="2400" dirty="0"/>
          </a:p>
        </p:txBody>
      </p:sp>
      <p:sp>
        <p:nvSpPr>
          <p:cNvPr id="6" name="Text 4"/>
          <p:cNvSpPr/>
          <p:nvPr/>
        </p:nvSpPr>
        <p:spPr>
          <a:xfrm>
            <a:off x="548640" y="6355080"/>
            <a:ext cx="10972800" cy="274320"/>
          </a:xfrm>
          <a:prstGeom prst="rect">
            <a:avLst/>
          </a:prstGeom>
          <a:noFill/>
          <a:ln/>
        </p:spPr>
        <p:txBody>
          <a:bodyPr wrap="square" lIns="0" tIns="0" rIns="0" bIns="0" rtlCol="0" anchor="ctr"/>
          <a:lstStyle/>
          <a:p>
            <a:pPr indent="0" marL="0">
              <a:buNone/>
            </a:pPr>
            <a:r>
              <a:rPr lang="en-US" sz="900" dirty="0">
                <a:solidFill>
                  <a:srgbClr val="A8ADA1"/>
                </a:solidFill>
                <a:latin typeface="IBM Plex Mono" pitchFamily="34" charset="0"/>
                <a:ea typeface="IBM Plex Mono" pitchFamily="34" charset="-122"/>
                <a:cs typeface="IBM Plex Mono" pitchFamily="34" charset="-120"/>
              </a:rPr>
              <a:t>This quarter so far (79 days) vs the same 79 days of last quarter · Source: DevStats MCP</a:t>
            </a:r>
            <a:endParaRPr lang="en-US" sz="900" dirty="0"/>
          </a:p>
        </p:txBody>
      </p:sp>
      <p:sp>
        <p:nvSpPr>
          <p:cNvPr id="8" name="Shape 5"/>
          <p:cNvSpPr/>
          <p:nvPr/>
        </p:nvSpPr>
        <p:spPr>
          <a:xfrm>
            <a:off x="0" y="0"/>
            <a:ext cx="12188952" cy="6858000"/>
          </a:xfrm>
          <a:prstGeom prst="rect">
            <a:avLst/>
          </a:prstGeom>
          <a:solidFill>
            <a:srgbClr val="FFD921"/>
          </a:solidFill>
          <a:ln w="12700">
            <a:solidFill>
              <a:srgbClr val="FFD921"/>
            </a:solidFill>
            <a:prstDash val="solid"/>
          </a:ln>
        </p:spPr>
      </p:sp>
      <p:sp>
        <p:nvSpPr>
          <p:cNvPr id="9" name="Shape 6"/>
          <p:cNvSpPr/>
          <p:nvPr/>
        </p:nvSpPr>
        <p:spPr>
          <a:xfrm>
            <a:off x="11365992" y="365760"/>
            <a:ext cx="457200" cy="0"/>
          </a:xfrm>
          <a:prstGeom prst="line">
            <a:avLst/>
          </a:prstGeom>
          <a:noFill/>
          <a:ln w="31750">
            <a:solidFill>
              <a:srgbClr val="112333"/>
            </a:solidFill>
            <a:prstDash val="solid"/>
          </a:ln>
        </p:spPr>
      </p:sp>
      <p:sp>
        <p:nvSpPr>
          <p:cNvPr id="10" name="Shape 7"/>
          <p:cNvSpPr/>
          <p:nvPr/>
        </p:nvSpPr>
        <p:spPr>
          <a:xfrm>
            <a:off x="11823192" y="365760"/>
            <a:ext cx="0" cy="457200"/>
          </a:xfrm>
          <a:prstGeom prst="line">
            <a:avLst/>
          </a:prstGeom>
          <a:noFill/>
          <a:ln w="31750">
            <a:solidFill>
              <a:srgbClr val="112333"/>
            </a:solidFill>
            <a:prstDash val="solid"/>
          </a:ln>
        </p:spPr>
      </p:sp>
      <p:sp>
        <p:nvSpPr>
          <p:cNvPr id="11" name="Text 8"/>
          <p:cNvSpPr/>
          <p:nvPr/>
        </p:nvSpPr>
        <p:spPr>
          <a:xfrm>
            <a:off x="548640" y="411480"/>
            <a:ext cx="1645920" cy="292608"/>
          </a:xfrm>
          <a:prstGeom prst="rect">
            <a:avLst/>
          </a:prstGeom>
          <a:solidFill>
            <a:srgbClr val="112333"/>
          </a:solidFill>
          <a:ln/>
        </p:spPr>
        <p:txBody>
          <a:bodyPr wrap="square" lIns="0" tIns="0" rIns="0" bIns="0" rtlCol="0" anchor="ctr"/>
          <a:lstStyle/>
          <a:p>
            <a:pPr algn="ctr" indent="0" marL="0">
              <a:buNone/>
            </a:pPr>
            <a:r>
              <a:rPr lang="en-US" sz="1000" b="1" spc="150" kern="0" dirty="0">
                <a:solidFill>
                  <a:srgbClr val="FFFFFF"/>
                </a:solidFill>
                <a:latin typeface="IBM Plex Mono" pitchFamily="34" charset="0"/>
                <a:ea typeface="IBM Plex Mono" pitchFamily="34" charset="-122"/>
                <a:cs typeface="IBM Plex Mono" pitchFamily="34" charset="-120"/>
              </a:rPr>
              <a:t>NEXT QUARTER</a:t>
            </a:r>
            <a:endParaRPr lang="en-US" sz="1000" dirty="0"/>
          </a:p>
        </p:txBody>
      </p:sp>
      <p:sp>
        <p:nvSpPr>
          <p:cNvPr id="12" name="Text 9"/>
          <p:cNvSpPr/>
          <p:nvPr/>
        </p:nvSpPr>
        <p:spPr>
          <a:xfrm>
            <a:off x="548640" y="868680"/>
            <a:ext cx="10607040" cy="914400"/>
          </a:xfrm>
          <a:prstGeom prst="rect">
            <a:avLst/>
          </a:prstGeom>
          <a:noFill/>
          <a:ln/>
        </p:spPr>
        <p:txBody>
          <a:bodyPr wrap="square" lIns="0" tIns="0" rIns="0" bIns="0" rtlCol="0" anchor="t"/>
          <a:lstStyle/>
          <a:p>
            <a:pPr indent="0" marL="0">
              <a:buNone/>
            </a:pPr>
            <a:r>
              <a:rPr lang="en-US" sz="2600" b="1" dirty="0">
                <a:solidFill>
                  <a:srgbClr val="112333"/>
                </a:solidFill>
                <a:latin typeface="IBM Plex Mono" pitchFamily="34" charset="0"/>
                <a:ea typeface="IBM Plex Mono" pitchFamily="34" charset="-122"/>
                <a:cs typeface="IBM Plex Mono" pitchFamily="34" charset="-120"/>
              </a:rPr>
              <a:t>Plan the roadmap at 70% of capacity. Not at 100%.</a:t>
            </a:r>
            <a:endParaRPr lang="en-US" sz="2600" dirty="0"/>
          </a:p>
        </p:txBody>
      </p:sp>
      <p:sp>
        <p:nvSpPr>
          <p:cNvPr id="13" name="Shape 10"/>
          <p:cNvSpPr/>
          <p:nvPr/>
        </p:nvSpPr>
        <p:spPr>
          <a:xfrm>
            <a:off x="548640" y="2103120"/>
            <a:ext cx="3566160" cy="3840480"/>
          </a:xfrm>
          <a:prstGeom prst="rect">
            <a:avLst/>
          </a:prstGeom>
          <a:solidFill>
            <a:srgbClr val="112333"/>
          </a:solidFill>
          <a:ln w="12700">
            <a:solidFill>
              <a:srgbClr val="112333"/>
            </a:solidFill>
            <a:prstDash val="solid"/>
          </a:ln>
        </p:spPr>
      </p:sp>
      <p:sp>
        <p:nvSpPr>
          <p:cNvPr id="14" name="Text 11"/>
          <p:cNvSpPr/>
          <p:nvPr/>
        </p:nvSpPr>
        <p:spPr>
          <a:xfrm>
            <a:off x="777240" y="2286000"/>
            <a:ext cx="3108960" cy="274320"/>
          </a:xfrm>
          <a:prstGeom prst="rect">
            <a:avLst/>
          </a:prstGeom>
          <a:noFill/>
          <a:ln/>
        </p:spPr>
        <p:txBody>
          <a:bodyPr wrap="square" lIns="0" tIns="0" rIns="0" bIns="0" rtlCol="0" anchor="ctr"/>
          <a:lstStyle/>
          <a:p>
            <a:pPr indent="0" marL="0">
              <a:buNone/>
            </a:pPr>
            <a:r>
              <a:rPr lang="en-US" sz="900" spc="100" kern="0" dirty="0">
                <a:solidFill>
                  <a:srgbClr val="67C3EA"/>
                </a:solidFill>
                <a:latin typeface="IBM Plex Mono" pitchFamily="34" charset="0"/>
                <a:ea typeface="IBM Plex Mono" pitchFamily="34" charset="-122"/>
                <a:cs typeface="IBM Plex Mono" pitchFamily="34" charset="-120"/>
              </a:rPr>
              <a:t>CAPACITY TO PLAN WITH</a:t>
            </a:r>
            <a:endParaRPr lang="en-US" sz="900" dirty="0"/>
          </a:p>
        </p:txBody>
      </p:sp>
      <p:sp>
        <p:nvSpPr>
          <p:cNvPr id="15" name="Text 12"/>
          <p:cNvSpPr/>
          <p:nvPr/>
        </p:nvSpPr>
        <p:spPr>
          <a:xfrm>
            <a:off x="777240" y="2651760"/>
            <a:ext cx="3108960" cy="1371600"/>
          </a:xfrm>
          <a:prstGeom prst="rect">
            <a:avLst/>
          </a:prstGeom>
          <a:noFill/>
          <a:ln/>
        </p:spPr>
        <p:txBody>
          <a:bodyPr wrap="square" lIns="0" tIns="0" rIns="0" bIns="0" rtlCol="0" anchor="t"/>
          <a:lstStyle/>
          <a:p>
            <a:pPr indent="0" marL="0">
              <a:buNone/>
            </a:pPr>
            <a:r>
              <a:rPr lang="en-US" sz="1500" b="1" dirty="0">
                <a:solidFill>
                  <a:srgbClr val="FFFFFF"/>
                </a:solidFill>
                <a:latin typeface="IBM Plex Mono" pitchFamily="34" charset="0"/>
                <a:ea typeface="IBM Plex Mono" pitchFamily="34" charset="-122"/>
                <a:cs typeface="IBM Plex Mono" pitchFamily="34" charset="-120"/>
              </a:rPr>
              <a:t>App 99% · GTM 48% · Support 26%</a:t>
            </a:r>
            <a:endParaRPr lang="en-US" sz="1500" dirty="0"/>
          </a:p>
        </p:txBody>
      </p:sp>
      <p:sp>
        <p:nvSpPr>
          <p:cNvPr id="16" name="Text 13"/>
          <p:cNvSpPr/>
          <p:nvPr/>
        </p:nvSpPr>
        <p:spPr>
          <a:xfrm>
            <a:off x="777240" y="4069080"/>
            <a:ext cx="3108960" cy="1737360"/>
          </a:xfrm>
          <a:prstGeom prst="rect">
            <a:avLst/>
          </a:prstGeom>
          <a:noFill/>
          <a:ln/>
        </p:spPr>
        <p:txBody>
          <a:bodyPr wrap="square" lIns="0" tIns="0" rIns="0" bIns="0" rtlCol="0" anchor="t"/>
          <a:lstStyle/>
          <a:p>
            <a:pPr indent="0" marL="0">
              <a:buNone/>
            </a:pPr>
            <a:r>
              <a:rPr lang="en-US" sz="1250" dirty="0">
                <a:solidFill>
                  <a:srgbClr val="EAEBE8"/>
                </a:solidFill>
                <a:latin typeface="Inter" pitchFamily="34" charset="0"/>
                <a:ea typeface="Inter" pitchFamily="34" charset="-122"/>
                <a:cs typeface="Inter" pitchFamily="34" charset="-120"/>
              </a:rPr>
              <a:t>31% of this quarter went to work nobody could plan. Support is the squad where that matters: three quarters of its time is not plannable.</a:t>
            </a:r>
            <a:endParaRPr lang="en-US" sz="1250" dirty="0"/>
          </a:p>
        </p:txBody>
      </p:sp>
      <p:sp>
        <p:nvSpPr>
          <p:cNvPr id="17" name="Shape 14"/>
          <p:cNvSpPr/>
          <p:nvPr/>
        </p:nvSpPr>
        <p:spPr>
          <a:xfrm>
            <a:off x="4315968" y="2103120"/>
            <a:ext cx="3566160" cy="3840480"/>
          </a:xfrm>
          <a:prstGeom prst="rect">
            <a:avLst/>
          </a:prstGeom>
          <a:solidFill>
            <a:srgbClr val="112333"/>
          </a:solidFill>
          <a:ln w="12700">
            <a:solidFill>
              <a:srgbClr val="112333"/>
            </a:solidFill>
            <a:prstDash val="solid"/>
          </a:ln>
        </p:spPr>
      </p:sp>
      <p:sp>
        <p:nvSpPr>
          <p:cNvPr id="18" name="Text 15"/>
          <p:cNvSpPr/>
          <p:nvPr/>
        </p:nvSpPr>
        <p:spPr>
          <a:xfrm>
            <a:off x="4544568" y="2286000"/>
            <a:ext cx="3108960" cy="274320"/>
          </a:xfrm>
          <a:prstGeom prst="rect">
            <a:avLst/>
          </a:prstGeom>
          <a:noFill/>
          <a:ln/>
        </p:spPr>
        <p:txBody>
          <a:bodyPr wrap="square" lIns="0" tIns="0" rIns="0" bIns="0" rtlCol="0" anchor="ctr"/>
          <a:lstStyle/>
          <a:p>
            <a:pPr indent="0" marL="0">
              <a:buNone/>
            </a:pPr>
            <a:r>
              <a:rPr lang="en-US" sz="900" spc="100" kern="0" dirty="0">
                <a:solidFill>
                  <a:srgbClr val="67C3EA"/>
                </a:solidFill>
                <a:latin typeface="IBM Plex Mono" pitchFamily="34" charset="0"/>
                <a:ea typeface="IBM Plex Mono" pitchFamily="34" charset="-122"/>
                <a:cs typeface="IBM Plex Mono" pitchFamily="34" charset="-120"/>
              </a:rPr>
              <a:t>TWO BETS</a:t>
            </a:r>
            <a:endParaRPr lang="en-US" sz="900" dirty="0"/>
          </a:p>
        </p:txBody>
      </p:sp>
      <p:sp>
        <p:nvSpPr>
          <p:cNvPr id="19" name="Text 16"/>
          <p:cNvSpPr/>
          <p:nvPr/>
        </p:nvSpPr>
        <p:spPr>
          <a:xfrm>
            <a:off x="4544568" y="2651760"/>
            <a:ext cx="3108960" cy="1371600"/>
          </a:xfrm>
          <a:prstGeom prst="rect">
            <a:avLst/>
          </a:prstGeom>
          <a:noFill/>
          <a:ln/>
        </p:spPr>
        <p:txBody>
          <a:bodyPr wrap="square" lIns="0" tIns="0" rIns="0" bIns="0" rtlCol="0" anchor="t"/>
          <a:lstStyle/>
          <a:p>
            <a:pPr indent="0" marL="0">
              <a:buNone/>
            </a:pPr>
            <a:r>
              <a:rPr lang="en-US" sz="1500" b="1" dirty="0">
                <a:solidFill>
                  <a:srgbClr val="FFFFFF"/>
                </a:solidFill>
                <a:latin typeface="IBM Plex Mono" pitchFamily="34" charset="0"/>
                <a:ea typeface="IBM Plex Mono" pitchFamily="34" charset="-122"/>
                <a:cs typeface="IBM Plex Mono" pitchFamily="34" charset="-120"/>
              </a:rPr>
              <a:t>1. First review within the day. 2. Practice recovery.</a:t>
            </a:r>
            <a:endParaRPr lang="en-US" sz="1500" dirty="0"/>
          </a:p>
        </p:txBody>
      </p:sp>
      <p:sp>
        <p:nvSpPr>
          <p:cNvPr id="20" name="Text 17"/>
          <p:cNvSpPr/>
          <p:nvPr/>
        </p:nvSpPr>
        <p:spPr>
          <a:xfrm>
            <a:off x="4544568" y="4069080"/>
            <a:ext cx="3108960" cy="1737360"/>
          </a:xfrm>
          <a:prstGeom prst="rect">
            <a:avLst/>
          </a:prstGeom>
          <a:noFill/>
          <a:ln/>
        </p:spPr>
        <p:txBody>
          <a:bodyPr wrap="square" lIns="0" tIns="0" rIns="0" bIns="0" rtlCol="0" anchor="t"/>
          <a:lstStyle/>
          <a:p>
            <a:pPr indent="0" marL="0">
              <a:buNone/>
            </a:pPr>
            <a:r>
              <a:rPr lang="en-US" sz="1250" dirty="0">
                <a:solidFill>
                  <a:srgbClr val="EAEBE8"/>
                </a:solidFill>
                <a:latin typeface="Inter" pitchFamily="34" charset="0"/>
                <a:ea typeface="Inter" pitchFamily="34" charset="-122"/>
                <a:cs typeface="Inter" pitchFamily="34" charset="-120"/>
              </a:rPr>
              <a:t>Pickup is 15h 10m (1d 5h in GTM). Recovery is 1w 1d 12h. These are the two numbers that got worse in a quarter where everything else got better.</a:t>
            </a:r>
            <a:endParaRPr lang="en-US" sz="1250" dirty="0"/>
          </a:p>
        </p:txBody>
      </p:sp>
      <p:sp>
        <p:nvSpPr>
          <p:cNvPr id="21" name="Shape 18"/>
          <p:cNvSpPr/>
          <p:nvPr/>
        </p:nvSpPr>
        <p:spPr>
          <a:xfrm>
            <a:off x="8083296" y="2103120"/>
            <a:ext cx="3566160" cy="3840480"/>
          </a:xfrm>
          <a:prstGeom prst="rect">
            <a:avLst/>
          </a:prstGeom>
          <a:solidFill>
            <a:srgbClr val="112333"/>
          </a:solidFill>
          <a:ln w="12700">
            <a:solidFill>
              <a:srgbClr val="112333"/>
            </a:solidFill>
            <a:prstDash val="solid"/>
          </a:ln>
        </p:spPr>
      </p:sp>
      <p:sp>
        <p:nvSpPr>
          <p:cNvPr id="22" name="Text 19"/>
          <p:cNvSpPr/>
          <p:nvPr/>
        </p:nvSpPr>
        <p:spPr>
          <a:xfrm>
            <a:off x="8311896" y="2286000"/>
            <a:ext cx="3108960" cy="274320"/>
          </a:xfrm>
          <a:prstGeom prst="rect">
            <a:avLst/>
          </a:prstGeom>
          <a:noFill/>
          <a:ln/>
        </p:spPr>
        <p:txBody>
          <a:bodyPr wrap="square" lIns="0" tIns="0" rIns="0" bIns="0" rtlCol="0" anchor="ctr"/>
          <a:lstStyle/>
          <a:p>
            <a:pPr indent="0" marL="0">
              <a:buNone/>
            </a:pPr>
            <a:r>
              <a:rPr lang="en-US" sz="900" spc="100" kern="0" dirty="0">
                <a:solidFill>
                  <a:srgbClr val="67C3EA"/>
                </a:solidFill>
                <a:latin typeface="IBM Plex Mono" pitchFamily="34" charset="0"/>
                <a:ea typeface="IBM Plex Mono" pitchFamily="34" charset="-122"/>
                <a:cs typeface="IBM Plex Mono" pitchFamily="34" charset="-120"/>
              </a:rPr>
              <a:t>THE ASK</a:t>
            </a:r>
            <a:endParaRPr lang="en-US" sz="900" dirty="0"/>
          </a:p>
        </p:txBody>
      </p:sp>
      <p:sp>
        <p:nvSpPr>
          <p:cNvPr id="23" name="Text 20"/>
          <p:cNvSpPr/>
          <p:nvPr/>
        </p:nvSpPr>
        <p:spPr>
          <a:xfrm>
            <a:off x="8311896" y="2651760"/>
            <a:ext cx="3108960" cy="1371600"/>
          </a:xfrm>
          <a:prstGeom prst="rect">
            <a:avLst/>
          </a:prstGeom>
          <a:noFill/>
          <a:ln/>
        </p:spPr>
        <p:txBody>
          <a:bodyPr wrap="square" lIns="0" tIns="0" rIns="0" bIns="0" rtlCol="0" anchor="t"/>
          <a:lstStyle/>
          <a:p>
            <a:pPr indent="0" marL="0">
              <a:buNone/>
            </a:pPr>
            <a:r>
              <a:rPr lang="en-US" sz="1500" b="1" dirty="0">
                <a:solidFill>
                  <a:srgbClr val="FFFFFF"/>
                </a:solidFill>
                <a:latin typeface="IBM Plex Mono" pitchFamily="34" charset="0"/>
                <a:ea typeface="IBM Plex Mono" pitchFamily="34" charset="-122"/>
                <a:cs typeface="IBM Plex Mono" pitchFamily="34" charset="-120"/>
              </a:rPr>
              <a:t>Hold the roadmap to these numbers.</a:t>
            </a:r>
            <a:endParaRPr lang="en-US" sz="1500" dirty="0"/>
          </a:p>
        </p:txBody>
      </p:sp>
      <p:sp>
        <p:nvSpPr>
          <p:cNvPr id="24" name="Text 21"/>
          <p:cNvSpPr/>
          <p:nvPr/>
        </p:nvSpPr>
        <p:spPr>
          <a:xfrm>
            <a:off x="8311896" y="4069080"/>
            <a:ext cx="3108960" cy="1737360"/>
          </a:xfrm>
          <a:prstGeom prst="rect">
            <a:avLst/>
          </a:prstGeom>
          <a:noFill/>
          <a:ln/>
        </p:spPr>
        <p:txBody>
          <a:bodyPr wrap="square" lIns="0" tIns="0" rIns="0" bIns="0" rtlCol="0" anchor="t"/>
          <a:lstStyle/>
          <a:p>
            <a:pPr indent="0" marL="0">
              <a:buNone/>
            </a:pPr>
            <a:r>
              <a:rPr lang="en-US" sz="1250" dirty="0">
                <a:solidFill>
                  <a:srgbClr val="EAEBE8"/>
                </a:solidFill>
                <a:latin typeface="Inter" pitchFamily="34" charset="0"/>
                <a:ea typeface="Inter" pitchFamily="34" charset="-122"/>
                <a:cs typeface="Inter" pitchFamily="34" charset="-120"/>
              </a:rPr>
              <a:t>If the plan needs more than 26% of Support, decide first where the support load goes. Do not book the same hours twice.</a:t>
            </a:r>
            <a:endParaRPr lang="en-US" sz="1250" dirty="0"/>
          </a:p>
        </p:txBody>
      </p:sp>
      <p:sp>
        <p:nvSpPr>
          <p:cNvPr id="25" name="Text 22"/>
          <p:cNvSpPr/>
          <p:nvPr/>
        </p:nvSpPr>
        <p:spPr>
          <a:xfrm>
            <a:off x="548640" y="6355080"/>
            <a:ext cx="10972800" cy="274320"/>
          </a:xfrm>
          <a:prstGeom prst="rect">
            <a:avLst/>
          </a:prstGeom>
          <a:noFill/>
          <a:ln/>
        </p:spPr>
        <p:txBody>
          <a:bodyPr wrap="square" lIns="0" tIns="0" rIns="0" bIns="0" rtlCol="0" anchor="ctr"/>
          <a:lstStyle/>
          <a:p>
            <a:pPr indent="0" marL="0">
              <a:buNone/>
            </a:pPr>
            <a:r>
              <a:rPr lang="en-US" sz="900" dirty="0">
                <a:solidFill>
                  <a:srgbClr val="112333"/>
                </a:solidFill>
                <a:latin typeface="IBM Plex Mono" pitchFamily="34" charset="0"/>
                <a:ea typeface="IBM Plex Mono" pitchFamily="34" charset="-122"/>
                <a:cs typeface="IBM Plex Mono" pitchFamily="34" charset="-120"/>
              </a:rPr>
              <a:t>This quarter so far (79 days) vs the same 79 days of last quarter · Source: DevStats MCP</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DevStats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Quarter in review</dc:title>
  <dc:subject>PptxGenJS Presentation</dc:subject>
  <dc:creator>DevStats</dc:creator>
  <cp:lastModifiedBy>DevStats</cp:lastModifiedBy>
  <cp:revision>1</cp:revision>
  <dcterms:created xsi:type="dcterms:W3CDTF">2026-09-18T14:25:41Z</dcterms:created>
  <dcterms:modified xsi:type="dcterms:W3CDTF">2026-09-18T14:25:41Z</dcterms:modified>
</cp:coreProperties>
</file>